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56" r:id="rId6"/>
    <p:sldId id="257" r:id="rId7"/>
    <p:sldId id="259" r:id="rId8"/>
    <p:sldId id="274" r:id="rId9"/>
    <p:sldId id="261" r:id="rId10"/>
    <p:sldId id="260" r:id="rId11"/>
    <p:sldId id="273" r:id="rId12"/>
    <p:sldId id="275" r:id="rId13"/>
    <p:sldId id="268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89E"/>
    <a:srgbClr val="60A6CA"/>
    <a:srgbClr val="0F2D69"/>
    <a:srgbClr val="1F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1397-75CD-4B43-B048-879287DB993C}" v="18" dt="2023-02-10T14:27:37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096C2-CF6D-43B0-9107-3A7310991602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5C83D-2DA1-4B2D-A4BE-BCC2EF9F2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8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564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0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8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take notes of key points]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90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25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0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6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Contact </a:t>
            </a:r>
            <a:b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 Session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98" y="4252192"/>
            <a:ext cx="3350625" cy="1976869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C4A9633F-5D8C-C09A-DBAC-CB5053CEB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05" y="135213"/>
            <a:ext cx="4272212" cy="42722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A475AD-F079-66CF-5893-6DFEB9C01F46}"/>
              </a:ext>
            </a:extLst>
          </p:cNvPr>
          <p:cNvSpPr txBox="1"/>
          <p:nvPr/>
        </p:nvSpPr>
        <p:spPr>
          <a:xfrm>
            <a:off x="821935" y="4792676"/>
            <a:ext cx="609797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a case involving detriment</a:t>
            </a:r>
          </a:p>
        </p:txBody>
      </p:sp>
    </p:spTree>
    <p:extLst>
      <p:ext uri="{BB962C8B-B14F-4D97-AF65-F5344CB8AC3E}">
        <p14:creationId xmlns:p14="http://schemas.microsoft.com/office/powerpoint/2010/main" val="111267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648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been agreed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475233"/>
            <a:ext cx="11158176" cy="528182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60A6CA"/>
              </a:buClr>
              <a:buFont typeface="Wingdings" panose="05000000000000000000" pitchFamily="2" charset="2"/>
              <a:buChar char="ü"/>
            </a:pPr>
            <a:endParaRPr lang="en-GB" dirty="0">
              <a:solidFill>
                <a:srgbClr val="FF0000"/>
              </a:solidFill>
            </a:endParaRP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whistleblower wants to raise both issues 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support the whistleblower to raise the concerns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provide information on the Standards for the whistleblower to read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whistleblower will email their concerns to you to submit</a:t>
            </a:r>
          </a:p>
          <a:p>
            <a:pPr marL="457200" indent="-457200" algn="l">
              <a:lnSpc>
                <a:spcPct val="170000"/>
              </a:lnSpc>
              <a:buClr>
                <a:srgbClr val="60A6CA"/>
              </a:buClr>
              <a:buFont typeface="Wingdings" panose="05000000000000000000" pitchFamily="2" charset="2"/>
              <a:buChar char="ü"/>
            </a:pPr>
            <a:endParaRPr lang="en-GB" sz="3000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26EB0-EFDC-7793-4AF4-55D2ADB8B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CA30BD-4345-1E12-9011-BC315C12A9D5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648" y="269002"/>
            <a:ext cx="9144000" cy="1139897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three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687" y="1765933"/>
            <a:ext cx="8846713" cy="5319922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frequently will you check in with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feel comfortable discussing or advising on detriment?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 process for recording contacts? Do you know what this is?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anything you would do differently if presented again with a similar case?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C7CA5-778C-A5AE-C26D-7A0EE8EEE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6BE66D-3FAA-0646-FA9F-F9BEF8D0C700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8EFB16B5-041A-8B7B-E0AA-7AF67A57B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558" y="2402241"/>
            <a:ext cx="3800442" cy="380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7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40181"/>
            <a:ext cx="12192000" cy="1062385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2566"/>
            <a:ext cx="12192000" cy="235290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hand out to take away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full case study, some key learning points and links to helpful sources of information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202298"/>
            <a:ext cx="2963032" cy="1753501"/>
          </a:xfrm>
          <a:prstGeom prst="rect">
            <a:avLst/>
          </a:prstGeom>
        </p:spPr>
      </p:pic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A9093985-EE9D-6F73-7BFF-F529D0C1EE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-285402"/>
            <a:ext cx="3886200" cy="38862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F3F35-F166-B9A0-A318-5970904F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2808" y="6510229"/>
            <a:ext cx="4114800" cy="365125"/>
          </a:xfrm>
        </p:spPr>
        <p:txBody>
          <a:bodyPr/>
          <a:lstStyle/>
          <a:p>
            <a:r>
              <a:rPr lang="en-GB" dirty="0"/>
              <a:t>CC Case Study 1</a:t>
            </a:r>
          </a:p>
        </p:txBody>
      </p:sp>
    </p:spTree>
    <p:extLst>
      <p:ext uri="{BB962C8B-B14F-4D97-AF65-F5344CB8AC3E}">
        <p14:creationId xmlns:p14="http://schemas.microsoft.com/office/powerpoint/2010/main" val="41899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84" y="1599996"/>
            <a:ext cx="6407889" cy="1272934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mail!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4472" y="3216348"/>
            <a:ext cx="5597714" cy="2376378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an email from a colleague asking for a call back.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few minutes to read the email.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ED77FD-24CB-4AFA-3984-43588B63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778ED6-EECE-68B0-2F31-23A1D788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795" y="1512177"/>
            <a:ext cx="4737215" cy="43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4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4633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60A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13" y="1862181"/>
            <a:ext cx="1160972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first thoughts?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respond initially?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questions do you have for the person?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information do you think you might need to pass on to the person?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how to access any relevant signposting resources?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9EEFDA-9B06-18C8-FEBB-2E2E53994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A2E555-A551-2D6A-7A28-1DA99D5A3290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CA71450D-AFDE-4B0B-E667-DAD9D46732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216" y="1397055"/>
            <a:ext cx="3267813" cy="326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6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6274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60A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meeting/call in advance and make arrangements with the whistleblower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you understand what the concern is – there may be more to it than it seems at first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any connection between whistleblowing concerns and bullying – is there potential that the person is suffering detriment?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signposting information you have to hand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05ADEB-63EC-63D1-266A-250491499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018EDD5-12F2-6591-2BFE-C2E29C7E3748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5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6163" y="524255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know so far?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5701A5-BFED-8AF2-AB6A-65B0649E35C4}"/>
              </a:ext>
            </a:extLst>
          </p:cNvPr>
          <p:cNvSpPr txBox="1">
            <a:spLocks/>
          </p:cNvSpPr>
          <p:nvPr/>
        </p:nvSpPr>
        <p:spPr>
          <a:xfrm>
            <a:off x="485184" y="3962206"/>
            <a:ext cx="11975690" cy="312002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endParaRPr lang="en-GB" sz="2800" dirty="0">
              <a:solidFill>
                <a:srgbClr val="60A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38CF4-AF7A-3317-89B9-9D3B1F880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09155-8651-2F03-2CBD-ECDD4DAF03F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3B9F4F-3C5A-9EF6-1170-6D9BF9F3FC2A}"/>
              </a:ext>
            </a:extLst>
          </p:cNvPr>
          <p:cNvSpPr txBox="1"/>
          <p:nvPr/>
        </p:nvSpPr>
        <p:spPr>
          <a:xfrm>
            <a:off x="606136" y="2197228"/>
            <a:ext cx="5603277" cy="4136517"/>
          </a:xfrm>
          <a:prstGeom prst="rect">
            <a:avLst/>
          </a:prstGeom>
          <a:solidFill>
            <a:srgbClr val="60A6CA"/>
          </a:solidFill>
          <a:ln w="101600" cmpd="sng">
            <a:solidFill>
              <a:srgbClr val="60A6CA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Concern: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Cleaning chemicals inappropriately stored and labelled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Detriment after raising concerns under business as usual arrangements </a:t>
            </a:r>
            <a:endParaRPr lang="en-GB" sz="2400" dirty="0">
              <a:solidFill>
                <a:schemeClr val="bg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830E23-B4AC-1DB7-D972-E009579B483C}"/>
              </a:ext>
            </a:extLst>
          </p:cNvPr>
          <p:cNvSpPr txBox="1"/>
          <p:nvPr/>
        </p:nvSpPr>
        <p:spPr>
          <a:xfrm>
            <a:off x="6664576" y="2197228"/>
            <a:ext cx="4921288" cy="4136515"/>
          </a:xfrm>
          <a:prstGeom prst="rect">
            <a:avLst/>
          </a:prstGeom>
          <a:solidFill>
            <a:srgbClr val="96789E"/>
          </a:solidFill>
          <a:ln w="101600" cmpd="sng">
            <a:solidFill>
              <a:srgbClr val="96789E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Ryan (the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 NHS Employee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require support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Feels that he is being bullied</a:t>
            </a:r>
          </a:p>
          <a:p>
            <a:endParaRPr lang="en-GB" dirty="0">
              <a:solidFill>
                <a:srgbClr val="0F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89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664574C-5EC6-D34E-958D-812C8237B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470" y="2880456"/>
            <a:ext cx="2098093" cy="2572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1487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13" y="1668707"/>
            <a:ext cx="1160972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understand the concerns raised? Do you need them in writing?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any follow up questions for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this concern appear to meet the whistleblowing </a:t>
            </a:r>
            <a:b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how to help them raise the concern?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5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need to signpost the whistleblower to any other resources or processes?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2D36BE-9543-71CD-8878-50626634A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0A8DC61-E292-A198-D2AC-E6BF6366CD1B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23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4508"/>
            <a:ext cx="9144000" cy="1555120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b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92BE0-9261-E8DF-89E4-AA67E65E4D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4" name="sketch line">
            <a:extLst>
              <a:ext uri="{FF2B5EF4-FFF2-40B4-BE49-F238E27FC236}">
                <a16:creationId xmlns:a16="http://schemas.microsoft.com/office/drawing/2014/main" id="{BA391D15-AE7D-7DBA-686F-9B265BBEE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0746" y="3822068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0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080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always helpful to refer to the definition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concerns can have aspects of whistleblowing and aspects of HR. If there are claims of detriment, keep the issues together when submitting the concern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to understand the difference between HR and whistleblowing issues so that you can explain 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65E4D3-5FC2-1924-AF3D-B1C0794C5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506066-A741-7601-19FA-DBAFF38C2A1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7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3767"/>
      </a:accent1>
      <a:accent2>
        <a:srgbClr val="60A6CA"/>
      </a:accent2>
      <a:accent3>
        <a:srgbClr val="66A9B5"/>
      </a:accent3>
      <a:accent4>
        <a:srgbClr val="96789E"/>
      </a:accent4>
      <a:accent5>
        <a:srgbClr val="9291BA"/>
      </a:accent5>
      <a:accent6>
        <a:srgbClr val="84858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A42594944</value>
    </field>
    <field name="Objective-Title">
      <value order="0">230217 - CC case study 1 - detriment powerpoint</value>
    </field>
    <field name="Objective-Description">
      <value order="0"/>
    </field>
    <field name="Objective-CreationStamp">
      <value order="0">2023-02-17T14:54:16Z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2023-03-31T15:41:59Z</value>
    </field>
    <field name="Objective-Owner">
      <value order="0">Hillman, Amy A (N320445)</value>
    </field>
    <field name="Objective-Path">
      <value order="0">Objective Global Folder:Scottish Public Services Ombudsman File Plan:Standards External:Sectors - Independent National Whistleblowing Officer Health:Engagement:Resource Pack Project: 2022-2024</value>
    </field>
    <field name="Objective-Parent">
      <value order="0">Resource Pack Project: 2022-2024</value>
    </field>
    <field name="Objective-State">
      <value order="0">Being Drafted</value>
    </field>
    <field name="Objective-VersionId">
      <value order="0">vA64375845</value>
    </field>
    <field name="Objective-Version">
      <value order="0">1.7</value>
    </field>
    <field name="Objective-VersionNumber">
      <value order="0">8</value>
    </field>
    <field name="Objective-VersionComment">
      <value order="0"/>
    </field>
    <field name="Objective-FileNumber">
      <value order="0">BUSPROC/9572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B36A4060-D830-4573-B51F-5AD6DD71D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B9F13C-81B7-43A4-914E-F88F04C7DDB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8D61332-6F39-4243-983D-E87687353F32}">
  <ds:schemaRefs>
    <ds:schemaRef ds:uri="04c2ad2a-64ee-43bb-8057-bcc149cdce4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b975cf0e-a5f5-4f76-a7fd-397964997e3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509</Words>
  <Application>Microsoft Office PowerPoint</Application>
  <PresentationFormat>Widescreen</PresentationFormat>
  <Paragraphs>60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Confidential Contact  Case Study Session</vt:lpstr>
      <vt:lpstr>You have mail!</vt:lpstr>
      <vt:lpstr>Discussion – part one</vt:lpstr>
      <vt:lpstr>What happened?</vt:lpstr>
      <vt:lpstr>What have we learned?</vt:lpstr>
      <vt:lpstr>What do we know so far?</vt:lpstr>
      <vt:lpstr>Discussion – part two</vt:lpstr>
      <vt:lpstr>What happened? </vt:lpstr>
      <vt:lpstr>What have we learned?</vt:lpstr>
      <vt:lpstr>What has been agreed</vt:lpstr>
      <vt:lpstr>Discussion – part three</vt:lpstr>
      <vt:lpstr>Thank you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trust and transparency webinar</dc:title>
  <dc:creator>Holmyard M (Mike)</dc:creator>
  <cp:lastModifiedBy>Laura Kilpatrick</cp:lastModifiedBy>
  <cp:revision>17</cp:revision>
  <dcterms:created xsi:type="dcterms:W3CDTF">2022-09-30T11:49:26Z</dcterms:created>
  <dcterms:modified xsi:type="dcterms:W3CDTF">2023-04-03T15:17:10Z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A42594944</vt:lpwstr>
  </property>
  <property fmtid="{D5CDD505-2E9C-101B-9397-08002B2CF9AE}" pid="4" name="Objective-Title">
    <vt:lpwstr>230217 - CC case study 1 - detriment powerpoint</vt:lpwstr>
  </property>
  <property fmtid="{D5CDD505-2E9C-101B-9397-08002B2CF9AE}" pid="5" name="Objective-Description">
    <vt:lpwstr/>
  </property>
  <property fmtid="{D5CDD505-2E9C-101B-9397-08002B2CF9AE}" pid="6" name="Objective-CreationStamp">
    <vt:filetime>2023-02-17T14:54:16Z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2023-03-31T15:41:59Z</vt:filetime>
  </property>
  <property fmtid="{D5CDD505-2E9C-101B-9397-08002B2CF9AE}" pid="11" name="Objective-Owner">
    <vt:lpwstr>Hillman, Amy A (N320445)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Health:Engagement:Resource Pack Project: 2022-2024</vt:lpwstr>
  </property>
  <property fmtid="{D5CDD505-2E9C-101B-9397-08002B2CF9AE}" pid="13" name="Objective-Parent">
    <vt:lpwstr>Resource Pack Project: 2022-2024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vA64375845</vt:lpwstr>
  </property>
  <property fmtid="{D5CDD505-2E9C-101B-9397-08002B2CF9AE}" pid="16" name="Objective-Version">
    <vt:lpwstr>1.7</vt:lpwstr>
  </property>
  <property fmtid="{D5CDD505-2E9C-101B-9397-08002B2CF9AE}" pid="17" name="Objective-VersionNumber">
    <vt:r8>8</vt:r8>
  </property>
  <property fmtid="{D5CDD505-2E9C-101B-9397-08002B2CF9AE}" pid="18" name="Objective-VersionComment">
    <vt:lpwstr/>
  </property>
  <property fmtid="{D5CDD505-2E9C-101B-9397-08002B2CF9AE}" pid="19" name="Objective-FileNumber">
    <vt:lpwstr>BUSPROC/9572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