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76" r:id="rId6"/>
    <p:sldId id="277" r:id="rId7"/>
    <p:sldId id="259" r:id="rId8"/>
    <p:sldId id="278" r:id="rId9"/>
    <p:sldId id="261" r:id="rId10"/>
    <p:sldId id="279" r:id="rId11"/>
    <p:sldId id="273" r:id="rId12"/>
    <p:sldId id="280" r:id="rId13"/>
    <p:sldId id="268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89E"/>
    <a:srgbClr val="60A6CA"/>
    <a:srgbClr val="0F2D69"/>
    <a:srgbClr val="1F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1397-75CD-4B43-B048-879287DB993C}" v="18" dt="2023-02-10T14:27:37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12601-AC76-42D0-BDCE-A288486E75E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26AE6-B8CE-49F6-BC35-D491A1D71B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57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07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84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783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C26AE6-B8CE-49F6-BC35-D491A1D71B6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83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25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0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6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Contact </a:t>
            </a:r>
            <a:b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 Session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96789E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4CAFAB-4E53-6A8A-332A-9B510BDE5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05" y="135213"/>
            <a:ext cx="4272212" cy="42722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4F98CC-93A4-62E9-D4BD-F172364A2A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98" y="4252192"/>
            <a:ext cx="3350625" cy="197686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281EA70-3DD1-EF79-A3D3-BB881C7E3828}"/>
              </a:ext>
            </a:extLst>
          </p:cNvPr>
          <p:cNvSpPr txBox="1">
            <a:spLocks/>
          </p:cNvSpPr>
          <p:nvPr/>
        </p:nvSpPr>
        <p:spPr>
          <a:xfrm>
            <a:off x="838200" y="4535424"/>
            <a:ext cx="4679023" cy="12440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an </a:t>
            </a:r>
            <a:r>
              <a:rPr lang="en-GB" sz="4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INWO</a:t>
            </a:r>
            <a:r>
              <a:rPr lang="en-GB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Monitored Referral</a:t>
            </a:r>
          </a:p>
        </p:txBody>
      </p:sp>
    </p:spTree>
    <p:extLst>
      <p:ext uri="{BB962C8B-B14F-4D97-AF65-F5344CB8AC3E}">
        <p14:creationId xmlns:p14="http://schemas.microsoft.com/office/powerpoint/2010/main" val="139257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37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been agreed?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475233"/>
            <a:ext cx="11158176" cy="4994393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have check in meetings with the whistleblower and support them at meetings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whistleblower will provide a written note of their concerns for you to refer on to the Whistleblowing Lead (with their consent)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let the whistleblower know when the concern has been submitted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29D2D-63BC-431F-CBEC-89D020FFF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FDCBC04-749D-5BE6-793A-58D104D9F88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3787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three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862181"/>
            <a:ext cx="1160972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it feel to work through this example?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have done anything differently?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you could offer support during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investigation process?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feel comfortable with the monitored referral process?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takeaway actions for you?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103BF-6002-04DB-8044-6B49F88D5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550F187-2B80-D36C-9464-A1A0132B14F3}"/>
              </a:ext>
            </a:extLst>
          </p:cNvPr>
          <p:cNvCxnSpPr/>
          <p:nvPr/>
        </p:nvCxnSpPr>
        <p:spPr>
          <a:xfrm>
            <a:off x="0" y="17033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D5FA75A-8431-392B-106B-8653215F2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658" y="1703388"/>
            <a:ext cx="3800442" cy="380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7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509F7C-DC97-14BC-AA6F-E467D99D3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202298"/>
            <a:ext cx="2963032" cy="17535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4241"/>
            <a:ext cx="12192000" cy="1062385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2566"/>
            <a:ext cx="12192000" cy="235290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hand out to take away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full case study, some key learning points and links to helpful sources of information</a:t>
            </a:r>
          </a:p>
        </p:txBody>
      </p:sp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B3FD4F36-CF1D-0D70-2DF9-1D7700A891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-285402"/>
            <a:ext cx="3886200" cy="3886200"/>
          </a:xfrm>
          <a:prstGeom prst="rect">
            <a:avLst/>
          </a:prstGeom>
        </p:spPr>
      </p:pic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ECE96DC-155E-C942-A5CE-D21EF898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2808" y="6510229"/>
            <a:ext cx="4114800" cy="365125"/>
          </a:xfrm>
        </p:spPr>
        <p:txBody>
          <a:bodyPr/>
          <a:lstStyle/>
          <a:p>
            <a:r>
              <a:rPr lang="en-GB" dirty="0"/>
              <a:t>CC Case Study 2</a:t>
            </a:r>
          </a:p>
        </p:txBody>
      </p:sp>
    </p:spTree>
    <p:extLst>
      <p:ext uri="{BB962C8B-B14F-4D97-AF65-F5344CB8AC3E}">
        <p14:creationId xmlns:p14="http://schemas.microsoft.com/office/powerpoint/2010/main" val="41899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84" y="1347436"/>
            <a:ext cx="6407889" cy="1272934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mail!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72" y="2366370"/>
            <a:ext cx="6638229" cy="366169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an email from the Independent National Whistleblowing Officer (</a:t>
            </a:r>
            <a:r>
              <a:rPr lang="en-GB" sz="2900" dirty="0" err="1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INWO</a:t>
            </a:r>
            <a:r>
              <a:rPr lang="en-GB" sz="29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It includes a letter telling you that they have made a monitored referral.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5 minutes to look over the </a:t>
            </a: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ED77FD-24CB-4AFA-3984-43588B63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778ED6-EECE-68B0-2F31-23A1D788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795" y="1512177"/>
            <a:ext cx="4737215" cy="43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0687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13" y="1862181"/>
            <a:ext cx="1083248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respond to the INWO?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you prepare for your conversation with the </a:t>
            </a:r>
            <a:b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any questions for the INWO or the Whistleblowing Lead?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questions do you have for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what the Standards say about confidentiality? Can you explain it to the whistleblower?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5DF4C7-1B33-8AB8-43F7-46F1DC4B8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8AE5C7-9EE8-6EE9-4781-D7C5DADAEF4B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DD8AE69-4748-66E9-0EE8-7A4458B4B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874" y="1347436"/>
            <a:ext cx="3267813" cy="326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648" y="27037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 fontScale="925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meeting/call in advance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understand what the concern is – ask questions if unsure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the whistleblower about their preferences for confidentiality and ensure you know what the Standards say about it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Whistleblowing Lead and the Investigating Officer are likely to need to know the identity of the whistleblower.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5440CC-E057-C753-BF2E-8A836A453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A54B21F-5D1E-1C44-7F29-3BE2185CD709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5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2816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know so far?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5701A5-BFED-8AF2-AB6A-65B0649E35C4}"/>
              </a:ext>
            </a:extLst>
          </p:cNvPr>
          <p:cNvSpPr txBox="1">
            <a:spLocks/>
          </p:cNvSpPr>
          <p:nvPr/>
        </p:nvSpPr>
        <p:spPr>
          <a:xfrm>
            <a:off x="485184" y="3962206"/>
            <a:ext cx="11975690" cy="312002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endParaRPr lang="en-GB" sz="2800" dirty="0">
              <a:solidFill>
                <a:srgbClr val="60A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38CF4-AF7A-3317-89B9-9D3B1F880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09155-8651-2F03-2CBD-ECDD4DAF03F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3B9F4F-3C5A-9EF6-1170-6D9BF9F3FC2A}"/>
              </a:ext>
            </a:extLst>
          </p:cNvPr>
          <p:cNvSpPr txBox="1"/>
          <p:nvPr/>
        </p:nvSpPr>
        <p:spPr>
          <a:xfrm>
            <a:off x="492723" y="2375093"/>
            <a:ext cx="5603277" cy="3508652"/>
          </a:xfrm>
          <a:prstGeom prst="rect">
            <a:avLst/>
          </a:prstGeom>
          <a:solidFill>
            <a:srgbClr val="60A6CA"/>
          </a:solidFill>
          <a:ln w="101600" cmpd="sng">
            <a:solidFill>
              <a:srgbClr val="60A6CA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Concern: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manipulation of cancer waiting times data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830E23-B4AC-1DB7-D972-E009579B483C}"/>
              </a:ext>
            </a:extLst>
          </p:cNvPr>
          <p:cNvSpPr txBox="1"/>
          <p:nvPr/>
        </p:nvSpPr>
        <p:spPr>
          <a:xfrm>
            <a:off x="6785528" y="2375093"/>
            <a:ext cx="4921288" cy="3508653"/>
          </a:xfrm>
          <a:prstGeom prst="rect">
            <a:avLst/>
          </a:prstGeom>
          <a:solidFill>
            <a:srgbClr val="96789E"/>
          </a:solidFill>
          <a:ln w="101600" cmpd="sng">
            <a:solidFill>
              <a:srgbClr val="96789E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 NHS Employee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support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had time off with stress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confidentiality concerns</a:t>
            </a:r>
          </a:p>
          <a:p>
            <a:endParaRPr lang="en-GB" dirty="0">
              <a:solidFill>
                <a:srgbClr val="0F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648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27" y="1772953"/>
            <a:ext cx="12123173" cy="488274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understand the concerns raised? Do you need them in writing?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any follow up questions for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how to help them access the Standards?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what you can offer the whistleblower in terms </a:t>
            </a:r>
            <a:b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ongoing support?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need to signpost the whistleblower to any other resources or processes?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who is likely to need to know the identity of the whistleblower?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3363A4-73C3-8E3E-F1CD-F9840D8C9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3DD1B0-81B0-32B3-FDE1-C2CAC147AD05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23A63272-5E1B-BA66-6E9C-03A19023F8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533" y="2211741"/>
            <a:ext cx="3247671" cy="324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3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8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863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475720"/>
            <a:ext cx="11505448" cy="5051813"/>
          </a:xfrm>
        </p:spPr>
        <p:txBody>
          <a:bodyPr>
            <a:normAutofit/>
          </a:bodyPr>
          <a:lstStyle/>
          <a:p>
            <a:pPr algn="l"/>
            <a:endParaRPr lang="en-GB" dirty="0">
              <a:solidFill>
                <a:schemeClr val="accent1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 to the whistleblower about support and what would be helpful – think about what you can offer, as well as signposting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ask the whistleblower to confirm their concerns in writing, if needed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have consent to share the whistleblower’s name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know who to refer concerns to in your Board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CBF75-2572-903A-2006-7C0DBEB4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B3B798-84AB-73AF-6116-CFC93AABB032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7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3767"/>
      </a:accent1>
      <a:accent2>
        <a:srgbClr val="60A6CA"/>
      </a:accent2>
      <a:accent3>
        <a:srgbClr val="66A9B5"/>
      </a:accent3>
      <a:accent4>
        <a:srgbClr val="96789E"/>
      </a:accent4>
      <a:accent5>
        <a:srgbClr val="9291BA"/>
      </a:accent5>
      <a:accent6>
        <a:srgbClr val="84858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metadata xmlns="http://www.objective.com/ecm/document/metadata/53D26341A57B383EE0540010E0463CCA" version="1.0.0">
  <systemFields>
    <field name="Objective-Id">
      <value order="0">A42591617</value>
    </field>
    <field name="Objective-Title">
      <value order="0">230217 - CC case study 2 - monitored referral powerpoint</value>
    </field>
    <field name="Objective-Description">
      <value order="0"/>
    </field>
    <field name="Objective-CreationStamp">
      <value order="0">2023-02-17T12:51:08Z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2023-03-31T12:14:26Z</value>
    </field>
    <field name="Objective-Owner">
      <value order="0">Hillman, Amy A (N320445)</value>
    </field>
    <field name="Objective-Path">
      <value order="0">Objective Global Folder:Scottish Public Services Ombudsman File Plan:Standards External:Sectors - Independent National Whistleblowing Officer Health:Engagement:Resource Pack Project: 2022-2024</value>
    </field>
    <field name="Objective-Parent">
      <value order="0">Resource Pack Project: 2022-2024</value>
    </field>
    <field name="Objective-State">
      <value order="0">Being Drafted</value>
    </field>
    <field name="Objective-VersionId">
      <value order="0">vA64366085</value>
    </field>
    <field name="Objective-Version">
      <value order="0">1.7</value>
    </field>
    <field name="Objective-VersionNumber">
      <value order="0">8</value>
    </field>
    <field name="Objective-VersionComment">
      <value order="0"/>
    </field>
    <field name="Objective-FileNumber">
      <value order="0">BUSPROC/9572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B9F13C-81B7-43A4-914E-F88F04C7DD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D61332-6F39-4243-983D-E87687353F32}">
  <ds:schemaRefs>
    <ds:schemaRef ds:uri="04c2ad2a-64ee-43bb-8057-bcc149cdce4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b975cf0e-a5f5-4f76-a7fd-397964997e3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4.xml><?xml version="1.0" encoding="utf-8"?>
<ds:datastoreItem xmlns:ds="http://schemas.openxmlformats.org/officeDocument/2006/customXml" ds:itemID="{B36A4060-D830-4573-B51F-5AD6DD71D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571</Words>
  <Application>Microsoft Office PowerPoint</Application>
  <PresentationFormat>Widescreen</PresentationFormat>
  <Paragraphs>63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Confidential Contact  Case Study Session</vt:lpstr>
      <vt:lpstr>You have mail!</vt:lpstr>
      <vt:lpstr>Discussion – part one</vt:lpstr>
      <vt:lpstr>What happened?</vt:lpstr>
      <vt:lpstr>What have we learned?</vt:lpstr>
      <vt:lpstr>What do we know so far?</vt:lpstr>
      <vt:lpstr>Discussion – part two</vt:lpstr>
      <vt:lpstr>What happened?</vt:lpstr>
      <vt:lpstr>What have we learned?</vt:lpstr>
      <vt:lpstr>What has been agreed?</vt:lpstr>
      <vt:lpstr>Discussion – part three</vt:lpstr>
      <vt:lpstr>Thank you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trust and transparency webinar</dc:title>
  <dc:creator>Holmyard M (Mike)</dc:creator>
  <cp:lastModifiedBy>Laura Kilpatrick</cp:lastModifiedBy>
  <cp:revision>13</cp:revision>
  <dcterms:created xsi:type="dcterms:W3CDTF">2022-09-30T11:49:26Z</dcterms:created>
  <dcterms:modified xsi:type="dcterms:W3CDTF">2023-04-03T15:21:06Z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A42591617</vt:lpwstr>
  </property>
  <property fmtid="{D5CDD505-2E9C-101B-9397-08002B2CF9AE}" pid="4" name="Objective-Title">
    <vt:lpwstr>230217 - CC case study 2 - monitored referral powerpoint</vt:lpwstr>
  </property>
  <property fmtid="{D5CDD505-2E9C-101B-9397-08002B2CF9AE}" pid="5" name="Objective-Description">
    <vt:lpwstr/>
  </property>
  <property fmtid="{D5CDD505-2E9C-101B-9397-08002B2CF9AE}" pid="6" name="Objective-CreationStamp">
    <vt:filetime>2023-02-17T12:51:08Z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2023-03-31T12:14:26Z</vt:filetime>
  </property>
  <property fmtid="{D5CDD505-2E9C-101B-9397-08002B2CF9AE}" pid="11" name="Objective-Owner">
    <vt:lpwstr>Hillman, Amy A (N320445)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Health:Engagement:Resource Pack Project: 2022-2024</vt:lpwstr>
  </property>
  <property fmtid="{D5CDD505-2E9C-101B-9397-08002B2CF9AE}" pid="13" name="Objective-Parent">
    <vt:lpwstr>Resource Pack Project: 2022-2024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vA64366085</vt:lpwstr>
  </property>
  <property fmtid="{D5CDD505-2E9C-101B-9397-08002B2CF9AE}" pid="16" name="Objective-Version">
    <vt:lpwstr>1.7</vt:lpwstr>
  </property>
  <property fmtid="{D5CDD505-2E9C-101B-9397-08002B2CF9AE}" pid="17" name="Objective-VersionNumber">
    <vt:r8>8</vt:r8>
  </property>
  <property fmtid="{D5CDD505-2E9C-101B-9397-08002B2CF9AE}" pid="18" name="Objective-VersionComment">
    <vt:lpwstr/>
  </property>
  <property fmtid="{D5CDD505-2E9C-101B-9397-08002B2CF9AE}" pid="19" name="Objective-FileNumber">
    <vt:lpwstr>BUSPROC/9572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