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sldIdLst>
    <p:sldId id="276" r:id="rId6"/>
    <p:sldId id="277" r:id="rId7"/>
    <p:sldId id="259" r:id="rId8"/>
    <p:sldId id="278" r:id="rId9"/>
    <p:sldId id="261" r:id="rId10"/>
    <p:sldId id="279" r:id="rId11"/>
    <p:sldId id="273" r:id="rId12"/>
    <p:sldId id="280" r:id="rId13"/>
    <p:sldId id="268" r:id="rId14"/>
    <p:sldId id="269" r:id="rId15"/>
    <p:sldId id="270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789E"/>
    <a:srgbClr val="60A6CA"/>
    <a:srgbClr val="0F2D69"/>
    <a:srgbClr val="1F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12601-AC76-42D0-BDCE-A288486E75E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26AE6-B8CE-49F6-BC35-D491A1D71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57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C26AE6-B8CE-49F6-BC35-D491A1D71B6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4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have the option to take notes of key points to help with the next part of the discussion]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607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484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have the option to take notes of key points to help with the next part of the discussion]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964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C26AE6-B8CE-49F6-BC35-D491A1D71B6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838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25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6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30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66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6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0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8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94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38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8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5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56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84632"/>
            <a:ext cx="6081713" cy="3566160"/>
          </a:xfrm>
        </p:spPr>
        <p:txBody>
          <a:bodyPr>
            <a:normAutofit/>
          </a:bodyPr>
          <a:lstStyle/>
          <a:p>
            <a:pPr algn="l"/>
            <a: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 Contact </a:t>
            </a:r>
            <a:b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 Session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475" y="4252192"/>
            <a:ext cx="4056549" cy="18288"/>
          </a:xfrm>
          <a:custGeom>
            <a:avLst/>
            <a:gdLst>
              <a:gd name="connsiteX0" fmla="*/ 0 w 4056549"/>
              <a:gd name="connsiteY0" fmla="*/ 0 h 18288"/>
              <a:gd name="connsiteX1" fmla="*/ 676092 w 4056549"/>
              <a:gd name="connsiteY1" fmla="*/ 0 h 18288"/>
              <a:gd name="connsiteX2" fmla="*/ 1271052 w 4056549"/>
              <a:gd name="connsiteY2" fmla="*/ 0 h 18288"/>
              <a:gd name="connsiteX3" fmla="*/ 1947144 w 4056549"/>
              <a:gd name="connsiteY3" fmla="*/ 0 h 18288"/>
              <a:gd name="connsiteX4" fmla="*/ 2501539 w 4056549"/>
              <a:gd name="connsiteY4" fmla="*/ 0 h 18288"/>
              <a:gd name="connsiteX5" fmla="*/ 3137065 w 4056549"/>
              <a:gd name="connsiteY5" fmla="*/ 0 h 18288"/>
              <a:gd name="connsiteX6" fmla="*/ 4056549 w 4056549"/>
              <a:gd name="connsiteY6" fmla="*/ 0 h 18288"/>
              <a:gd name="connsiteX7" fmla="*/ 4056549 w 4056549"/>
              <a:gd name="connsiteY7" fmla="*/ 18288 h 18288"/>
              <a:gd name="connsiteX8" fmla="*/ 3380458 w 4056549"/>
              <a:gd name="connsiteY8" fmla="*/ 18288 h 18288"/>
              <a:gd name="connsiteX9" fmla="*/ 2663801 w 4056549"/>
              <a:gd name="connsiteY9" fmla="*/ 18288 h 18288"/>
              <a:gd name="connsiteX10" fmla="*/ 2068840 w 4056549"/>
              <a:gd name="connsiteY10" fmla="*/ 18288 h 18288"/>
              <a:gd name="connsiteX11" fmla="*/ 1311618 w 4056549"/>
              <a:gd name="connsiteY11" fmla="*/ 18288 h 18288"/>
              <a:gd name="connsiteX12" fmla="*/ 716657 w 4056549"/>
              <a:gd name="connsiteY12" fmla="*/ 18288 h 18288"/>
              <a:gd name="connsiteX13" fmla="*/ 0 w 4056549"/>
              <a:gd name="connsiteY13" fmla="*/ 18288 h 18288"/>
              <a:gd name="connsiteX14" fmla="*/ 0 w 4056549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6549" h="18288" fill="none" extrusionOk="0">
                <a:moveTo>
                  <a:pt x="0" y="0"/>
                </a:moveTo>
                <a:cubicBezTo>
                  <a:pt x="324395" y="-12272"/>
                  <a:pt x="437185" y="20747"/>
                  <a:pt x="676092" y="0"/>
                </a:cubicBezTo>
                <a:cubicBezTo>
                  <a:pt x="914999" y="-20747"/>
                  <a:pt x="980886" y="20074"/>
                  <a:pt x="1271052" y="0"/>
                </a:cubicBezTo>
                <a:cubicBezTo>
                  <a:pt x="1561218" y="-20074"/>
                  <a:pt x="1609815" y="19965"/>
                  <a:pt x="1947144" y="0"/>
                </a:cubicBezTo>
                <a:cubicBezTo>
                  <a:pt x="2284473" y="-19965"/>
                  <a:pt x="2317816" y="-23682"/>
                  <a:pt x="2501539" y="0"/>
                </a:cubicBezTo>
                <a:cubicBezTo>
                  <a:pt x="2685262" y="23682"/>
                  <a:pt x="2879461" y="12712"/>
                  <a:pt x="3137065" y="0"/>
                </a:cubicBezTo>
                <a:cubicBezTo>
                  <a:pt x="3394669" y="-12712"/>
                  <a:pt x="3618306" y="-41742"/>
                  <a:pt x="4056549" y="0"/>
                </a:cubicBezTo>
                <a:cubicBezTo>
                  <a:pt x="4056201" y="6465"/>
                  <a:pt x="4056979" y="10922"/>
                  <a:pt x="4056549" y="18288"/>
                </a:cubicBezTo>
                <a:cubicBezTo>
                  <a:pt x="3807729" y="-7540"/>
                  <a:pt x="3536237" y="12619"/>
                  <a:pt x="3380458" y="18288"/>
                </a:cubicBezTo>
                <a:cubicBezTo>
                  <a:pt x="3224679" y="23957"/>
                  <a:pt x="2967497" y="23368"/>
                  <a:pt x="2663801" y="18288"/>
                </a:cubicBezTo>
                <a:cubicBezTo>
                  <a:pt x="2360105" y="13208"/>
                  <a:pt x="2359716" y="-8821"/>
                  <a:pt x="2068840" y="18288"/>
                </a:cubicBezTo>
                <a:cubicBezTo>
                  <a:pt x="1777964" y="45397"/>
                  <a:pt x="1641909" y="31681"/>
                  <a:pt x="1311618" y="18288"/>
                </a:cubicBezTo>
                <a:cubicBezTo>
                  <a:pt x="981327" y="4895"/>
                  <a:pt x="990410" y="11155"/>
                  <a:pt x="716657" y="18288"/>
                </a:cubicBezTo>
                <a:cubicBezTo>
                  <a:pt x="442904" y="25421"/>
                  <a:pt x="330722" y="13665"/>
                  <a:pt x="0" y="18288"/>
                </a:cubicBezTo>
                <a:cubicBezTo>
                  <a:pt x="75" y="12069"/>
                  <a:pt x="515" y="5650"/>
                  <a:pt x="0" y="0"/>
                </a:cubicBezTo>
                <a:close/>
              </a:path>
              <a:path w="4056549" h="18288" stroke="0" extrusionOk="0">
                <a:moveTo>
                  <a:pt x="0" y="0"/>
                </a:moveTo>
                <a:cubicBezTo>
                  <a:pt x="175099" y="13469"/>
                  <a:pt x="459673" y="14529"/>
                  <a:pt x="594961" y="0"/>
                </a:cubicBezTo>
                <a:cubicBezTo>
                  <a:pt x="730249" y="-14529"/>
                  <a:pt x="873178" y="22015"/>
                  <a:pt x="1149356" y="0"/>
                </a:cubicBezTo>
                <a:cubicBezTo>
                  <a:pt x="1425534" y="-22015"/>
                  <a:pt x="1498871" y="-21513"/>
                  <a:pt x="1744316" y="0"/>
                </a:cubicBezTo>
                <a:cubicBezTo>
                  <a:pt x="1989761" y="21513"/>
                  <a:pt x="2112991" y="-46"/>
                  <a:pt x="2420408" y="0"/>
                </a:cubicBezTo>
                <a:cubicBezTo>
                  <a:pt x="2727825" y="46"/>
                  <a:pt x="2880256" y="-10040"/>
                  <a:pt x="3137065" y="0"/>
                </a:cubicBezTo>
                <a:cubicBezTo>
                  <a:pt x="3393874" y="10040"/>
                  <a:pt x="3704325" y="-6685"/>
                  <a:pt x="4056549" y="0"/>
                </a:cubicBezTo>
                <a:cubicBezTo>
                  <a:pt x="4055732" y="6895"/>
                  <a:pt x="4055770" y="11206"/>
                  <a:pt x="4056549" y="18288"/>
                </a:cubicBezTo>
                <a:cubicBezTo>
                  <a:pt x="3812770" y="11959"/>
                  <a:pt x="3533996" y="-5717"/>
                  <a:pt x="3299327" y="18288"/>
                </a:cubicBezTo>
                <a:cubicBezTo>
                  <a:pt x="3064658" y="42293"/>
                  <a:pt x="2940381" y="24492"/>
                  <a:pt x="2744931" y="18288"/>
                </a:cubicBezTo>
                <a:cubicBezTo>
                  <a:pt x="2549481" y="12084"/>
                  <a:pt x="2252169" y="51841"/>
                  <a:pt x="1987709" y="18288"/>
                </a:cubicBezTo>
                <a:cubicBezTo>
                  <a:pt x="1723249" y="-15265"/>
                  <a:pt x="1438946" y="3423"/>
                  <a:pt x="1230487" y="18288"/>
                </a:cubicBezTo>
                <a:cubicBezTo>
                  <a:pt x="1022028" y="33153"/>
                  <a:pt x="795957" y="18596"/>
                  <a:pt x="676092" y="18288"/>
                </a:cubicBezTo>
                <a:cubicBezTo>
                  <a:pt x="556227" y="17980"/>
                  <a:pt x="334853" y="39451"/>
                  <a:pt x="0" y="18288"/>
                </a:cubicBezTo>
                <a:cubicBezTo>
                  <a:pt x="95" y="14343"/>
                  <a:pt x="742" y="686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B69E16A-BFDC-592F-2F19-46EB2829299C}"/>
              </a:ext>
            </a:extLst>
          </p:cNvPr>
          <p:cNvSpPr txBox="1">
            <a:spLocks/>
          </p:cNvSpPr>
          <p:nvPr/>
        </p:nvSpPr>
        <p:spPr>
          <a:xfrm>
            <a:off x="745475" y="4384223"/>
            <a:ext cx="5829728" cy="12440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4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37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lang="en-GB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HR Signposting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DFA888-BC94-21FD-1B0A-770E8EE85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105" y="135213"/>
            <a:ext cx="4272212" cy="42722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375CA1-13E1-E1A9-EA6E-1E991302A4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898" y="4252192"/>
            <a:ext cx="3350625" cy="197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52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276" y="293039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has been agreed?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1481860"/>
            <a:ext cx="11575231" cy="5382767"/>
          </a:xfrm>
        </p:spPr>
        <p:txBody>
          <a:bodyPr>
            <a:normAutofit fontScale="77500" lnSpcReduction="2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whistleblower has decided not to access the Standards and to pursue their concerns under the relevant HR processes</a:t>
            </a: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provided the contact details for HR to enable the staff member to raise their concerns</a:t>
            </a: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provided the staff member with signposting to local support options</a:t>
            </a: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provided information on the Standards in case they have reason to progress the eligible concerns. </a:t>
            </a:r>
          </a:p>
          <a:p>
            <a:pPr marL="457200" indent="-457200" algn="l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GB" sz="3000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BF7E6-44BA-FD86-64C9-096EB8ABC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7E2317D-77DF-7524-DB80-B02B92B112A4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879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7661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three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2212381"/>
            <a:ext cx="10239452" cy="444332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did it feel to work through this example?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you have done anything differently?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find it difficult to decide if this was HR or whistleblowing (or both)?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there any takeaway actions for you?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D9122A-41F8-C035-DC6C-D2D81ED016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F839E2-7B64-2A8C-83CC-9551F8D226C3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E9140DC-3840-8962-0FC5-00FE5EA0A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23" y="2033941"/>
            <a:ext cx="3800442" cy="380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78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24241"/>
            <a:ext cx="12192000" cy="1062385"/>
          </a:xfrm>
        </p:spPr>
        <p:txBody>
          <a:bodyPr>
            <a:normAutofit/>
          </a:bodyPr>
          <a:lstStyle/>
          <a:p>
            <a:r>
              <a:rPr lang="en-GB" sz="7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02566"/>
            <a:ext cx="12192000" cy="2352907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hand out to take away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includes the full case study, some key learning points and links to helpful sources of information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7FD591-C170-D361-43C4-DB9B85D552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4" y="202298"/>
            <a:ext cx="2963032" cy="17535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FE36CE-C706-1449-5617-F086A6E18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700" y="-285402"/>
            <a:ext cx="3886200" cy="3886200"/>
          </a:xfrm>
          <a:prstGeom prst="rect">
            <a:avLst/>
          </a:prstGeom>
        </p:spPr>
      </p:pic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7CCDCDA-78C2-0A12-4F27-2764250DC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83905" y="6492875"/>
            <a:ext cx="4114800" cy="365125"/>
          </a:xfrm>
        </p:spPr>
        <p:txBody>
          <a:bodyPr/>
          <a:lstStyle/>
          <a:p>
            <a:r>
              <a:rPr lang="en-GB" dirty="0"/>
              <a:t>CC Case Study 3</a:t>
            </a:r>
          </a:p>
        </p:txBody>
      </p:sp>
    </p:spTree>
    <p:extLst>
      <p:ext uri="{BB962C8B-B14F-4D97-AF65-F5344CB8AC3E}">
        <p14:creationId xmlns:p14="http://schemas.microsoft.com/office/powerpoint/2010/main" val="418996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384" y="1347436"/>
            <a:ext cx="6407889" cy="1272934"/>
          </a:xfrm>
        </p:spPr>
        <p:txBody>
          <a:bodyPr/>
          <a:lstStyle/>
          <a:p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mail!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072" y="2366370"/>
            <a:ext cx="6638229" cy="366169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receive an email from a nurse asking for a meeting.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look at the email.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ED77FD-24CB-4AFA-3984-43588B63B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778ED6-EECE-68B0-2F31-23A1D788B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795" y="1512177"/>
            <a:ext cx="4737215" cy="438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4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13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136" y="2037924"/>
            <a:ext cx="11609727" cy="4490493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your first thoughts?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you respond to the email?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you prepare for your conversation with the Whistleblower?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questions do you have for the person?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information do you think you might need to pass on to the person?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8AE27B-34FC-9D12-C440-8DFC63FA1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5C790A-FF3F-E941-DE02-9D29F0803E2B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064CE064-99C1-2E01-00B0-050EDA3F2A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765" y="1347436"/>
            <a:ext cx="2911206" cy="291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9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3640"/>
            <a:ext cx="9144000" cy="15551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82B588-9A98-6FCA-CBFD-63F9F0A19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6" name="sketch line">
            <a:extLst>
              <a:ext uri="{FF2B5EF4-FFF2-40B4-BE49-F238E27FC236}">
                <a16:creationId xmlns:a16="http://schemas.microsoft.com/office/drawing/2014/main" id="{BC03640F-EA49-D381-E4AC-FE7C49D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174" y="4028761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9437" y="27475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84" y="1719072"/>
            <a:ext cx="11267904" cy="4936629"/>
          </a:xfrm>
        </p:spPr>
        <p:txBody>
          <a:bodyPr>
            <a:normAutofit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the meeting/call in advance and plan both time and private space for the conversation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helpful to explain your role as Confidential Contact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questions to understand the background and what the outstanding concerns are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9678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625A22-0973-46C8-1E4F-5533D0149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B1CBD8-CCB0-A73B-3409-E0B6A2CF010D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5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8990" y="293039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know so far?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05701A5-BFED-8AF2-AB6A-65B0649E35C4}"/>
              </a:ext>
            </a:extLst>
          </p:cNvPr>
          <p:cNvSpPr txBox="1">
            <a:spLocks/>
          </p:cNvSpPr>
          <p:nvPr/>
        </p:nvSpPr>
        <p:spPr>
          <a:xfrm>
            <a:off x="485184" y="3962206"/>
            <a:ext cx="11975690" cy="312002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endParaRPr lang="en-GB" sz="2800" dirty="0">
              <a:solidFill>
                <a:srgbClr val="60A6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A38CF4-AF7A-3317-89B9-9D3B1F880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109155-8651-2F03-2CBD-ECDD4DAF03FF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63B9F4F-3C5A-9EF6-1170-6D9BF9F3FC2A}"/>
              </a:ext>
            </a:extLst>
          </p:cNvPr>
          <p:cNvSpPr txBox="1"/>
          <p:nvPr/>
        </p:nvSpPr>
        <p:spPr>
          <a:xfrm>
            <a:off x="492723" y="2375092"/>
            <a:ext cx="5603277" cy="3508651"/>
          </a:xfrm>
          <a:prstGeom prst="rect">
            <a:avLst/>
          </a:prstGeom>
          <a:solidFill>
            <a:srgbClr val="60A6CA"/>
          </a:solidFill>
          <a:ln w="101600" cmpd="sng">
            <a:solidFill>
              <a:srgbClr val="60A6CA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Concern:</a:t>
            </a:r>
          </a:p>
          <a:p>
            <a:pPr marL="457200" indent="-4572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Bullying behaviours by a Senior Charge Nurse</a:t>
            </a:r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830E23-B4AC-1DB7-D972-E009579B483C}"/>
              </a:ext>
            </a:extLst>
          </p:cNvPr>
          <p:cNvSpPr txBox="1"/>
          <p:nvPr/>
        </p:nvSpPr>
        <p:spPr>
          <a:xfrm>
            <a:off x="6785528" y="2375093"/>
            <a:ext cx="4921288" cy="3508653"/>
          </a:xfrm>
          <a:prstGeom prst="rect">
            <a:avLst/>
          </a:prstGeom>
          <a:solidFill>
            <a:srgbClr val="96789E"/>
          </a:solidFill>
          <a:ln w="101600" cmpd="sng">
            <a:solidFill>
              <a:srgbClr val="96789E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an NHS Employee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support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not aware of ongoing patient safety risks</a:t>
            </a:r>
          </a:p>
          <a:p>
            <a:endParaRPr lang="en-GB" dirty="0">
              <a:solidFill>
                <a:srgbClr val="0F2D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49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8309" y="278974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two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1733759"/>
            <a:ext cx="12123173" cy="4882748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54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understand the concerns raised?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54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what supports are in place for the staff </a:t>
            </a:r>
            <a:br>
              <a:rPr lang="en-GB" sz="2754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54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given the impact this is having on their physical </a:t>
            </a:r>
            <a:br>
              <a:rPr lang="en-GB" sz="2754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54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mental health?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54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this concern seem appropriate for the Whistleblowing Standards?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54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would you do if there were patient safety risks disclosed to you but the person decided not to access the Standards?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4BFC41-787F-F8F1-196C-83B3EB378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F122E2-6B0F-AAAB-1EDB-C37744FADBA4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6F8581D3-18C3-6A32-E409-96DD2A08B7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347" y="1438252"/>
            <a:ext cx="3247671" cy="324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33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3640"/>
            <a:ext cx="9144000" cy="15551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82B588-9A98-6FCA-CBFD-63F9F0A19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6" name="sketch line">
            <a:extLst>
              <a:ext uri="{FF2B5EF4-FFF2-40B4-BE49-F238E27FC236}">
                <a16:creationId xmlns:a16="http://schemas.microsoft.com/office/drawing/2014/main" id="{BC03640F-EA49-D381-E4AC-FE7C49D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174" y="4028761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75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9437" y="27475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1475720"/>
            <a:ext cx="11576198" cy="5051813"/>
          </a:xfrm>
        </p:spPr>
        <p:txBody>
          <a:bodyPr>
            <a:noAutofit/>
          </a:bodyPr>
          <a:lstStyle/>
          <a:p>
            <a:pPr algn="l"/>
            <a:endParaRPr lang="en-GB" sz="2200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concerns can help identify the most appropriate signposting (e.g. information on the Standards or HR processes)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helpful to familiarise yourself with the support available to staff in your organisation. Staff who contact you may be experiencing an impact on their physical or mental health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everything is a whistleblowing concern - make sure you know how to signpost HR issues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highlight issues as anonymous concerns if you have concerns about outstanding risks that are not being taken forward by a whistleblower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C09990-BBC5-C8BC-71C5-1802D880E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4C78A3-28B0-8B94-F74A-775E69E8A690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47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and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E3767"/>
      </a:accent1>
      <a:accent2>
        <a:srgbClr val="60A6CA"/>
      </a:accent2>
      <a:accent3>
        <a:srgbClr val="66A9B5"/>
      </a:accent3>
      <a:accent4>
        <a:srgbClr val="96789E"/>
      </a:accent4>
      <a:accent5>
        <a:srgbClr val="9291BA"/>
      </a:accent5>
      <a:accent6>
        <a:srgbClr val="84858A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A42772194</value>
    </field>
    <field name="Objective-Title">
      <value order="0">230303 - CC case study 3 - HR powerpoint</value>
    </field>
    <field name="Objective-Description">
      <value order="0"/>
    </field>
    <field name="Objective-CreationStamp">
      <value order="0">2023-03-03T12:39:19Z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2023-03-31T12:23:14Z</value>
    </field>
    <field name="Objective-Owner">
      <value order="0">Hillman, Amy A (N320445)</value>
    </field>
    <field name="Objective-Path">
      <value order="0">Objective Global Folder:Scottish Public Services Ombudsman File Plan:Standards External:Sectors - Independent National Whistleblowing Officer Health:Engagement:Resource Pack Project: 2022-2024</value>
    </field>
    <field name="Objective-Parent">
      <value order="0">Resource Pack Project: 2022-2024</value>
    </field>
    <field name="Objective-State">
      <value order="0">Being Drafted</value>
    </field>
    <field name="Objective-VersionId">
      <value order="0">vA64366165</value>
    </field>
    <field name="Objective-Version">
      <value order="0">1.6</value>
    </field>
    <field name="Objective-VersionNumber">
      <value order="0">7</value>
    </field>
    <field name="Objective-VersionComment">
      <value order="0"/>
    </field>
    <field name="Objective-FileNumber">
      <value order="0">BUSPROC/9572</value>
    </field>
    <field name="Objective-Classification">
      <value order="0">OFFICIAL</value>
    </field>
    <field name="Objective-Caveats">
      <value order="0">Caveat for Scottish Public Services Ombudsman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DEFF26B41FC4EBE047BA539D8A916" ma:contentTypeVersion="11" ma:contentTypeDescription="Create a new document." ma:contentTypeScope="" ma:versionID="3dc93b613575814bd83e6dfda5580232">
  <xsd:schema xmlns:xsd="http://www.w3.org/2001/XMLSchema" xmlns:xs="http://www.w3.org/2001/XMLSchema" xmlns:p="http://schemas.microsoft.com/office/2006/metadata/properties" xmlns:ns3="04c2ad2a-64ee-43bb-8057-bcc149cdce45" xmlns:ns4="b975cf0e-a5f5-4f76-a7fd-397964997e33" targetNamespace="http://schemas.microsoft.com/office/2006/metadata/properties" ma:root="true" ma:fieldsID="ec95063d8ea027334e66da88f9f5f00a" ns3:_="" ns4:_="">
    <xsd:import namespace="04c2ad2a-64ee-43bb-8057-bcc149cdce45"/>
    <xsd:import namespace="b975cf0e-a5f5-4f76-a7fd-397964997e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2ad2a-64ee-43bb-8057-bcc149cdc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5cf0e-a5f5-4f76-a7fd-397964997e3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2.xml><?xml version="1.0" encoding="utf-8"?>
<ds:datastoreItem xmlns:ds="http://schemas.openxmlformats.org/officeDocument/2006/customXml" ds:itemID="{98D61332-6F39-4243-983D-E87687353F32}">
  <ds:schemaRefs>
    <ds:schemaRef ds:uri="04c2ad2a-64ee-43bb-8057-bcc149cdce4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b975cf0e-a5f5-4f76-a7fd-397964997e3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5B9F13C-81B7-43A4-914E-F88F04C7DDB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36A4060-D830-4573-B51F-5AD6DD71D2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2ad2a-64ee-43bb-8057-bcc149cdce45"/>
    <ds:schemaRef ds:uri="b975cf0e-a5f5-4f76-a7fd-397964997e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551</Words>
  <Application>Microsoft Office PowerPoint</Application>
  <PresentationFormat>Widescreen</PresentationFormat>
  <Paragraphs>61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Confidential Contact  Case Study Session</vt:lpstr>
      <vt:lpstr>You have mail!</vt:lpstr>
      <vt:lpstr>Discussion – part one</vt:lpstr>
      <vt:lpstr>What happened?</vt:lpstr>
      <vt:lpstr>What have we learned?</vt:lpstr>
      <vt:lpstr>What do we know so far?</vt:lpstr>
      <vt:lpstr>Discussion – part two</vt:lpstr>
      <vt:lpstr>What happened?</vt:lpstr>
      <vt:lpstr>What have we learned?</vt:lpstr>
      <vt:lpstr>What has been agreed?</vt:lpstr>
      <vt:lpstr>Discussion – part three</vt:lpstr>
      <vt:lpstr>Thank you 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trust and transparency webinar</dc:title>
  <dc:creator>Holmyard M (Mike)</dc:creator>
  <cp:lastModifiedBy>Laura Kilpatrick</cp:lastModifiedBy>
  <cp:revision>16</cp:revision>
  <dcterms:created xsi:type="dcterms:W3CDTF">2022-09-30T11:49:26Z</dcterms:created>
  <dcterms:modified xsi:type="dcterms:W3CDTF">2023-04-03T15:24:57Z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0x01010053CDEFF26B41FC4EBE047BA539D8A916</vt:lpwstr>
  </property>
  <property fmtid="{D5CDD505-2E9C-101B-9397-08002B2CF9AE}" pid="3" name="Objective-Id">
    <vt:lpwstr>A42772194</vt:lpwstr>
  </property>
  <property fmtid="{D5CDD505-2E9C-101B-9397-08002B2CF9AE}" pid="4" name="Objective-Title">
    <vt:lpwstr>230303 - CC case study 3 - HR powerpoint</vt:lpwstr>
  </property>
  <property fmtid="{D5CDD505-2E9C-101B-9397-08002B2CF9AE}" pid="5" name="Objective-Description">
    <vt:lpwstr/>
  </property>
  <property fmtid="{D5CDD505-2E9C-101B-9397-08002B2CF9AE}" pid="6" name="Objective-CreationStamp">
    <vt:filetime>2023-03-03T12:39:19Z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2023-03-31T12:23:14Z</vt:filetime>
  </property>
  <property fmtid="{D5CDD505-2E9C-101B-9397-08002B2CF9AE}" pid="11" name="Objective-Owner">
    <vt:lpwstr>Hillman, Amy A (N320445)</vt:lpwstr>
  </property>
  <property fmtid="{D5CDD505-2E9C-101B-9397-08002B2CF9AE}" pid="12" name="Objective-Path">
    <vt:lpwstr>Objective Global Folder:Scottish Public Services Ombudsman File Plan:Standards External:Sectors - Independent National Whistleblowing Officer Health:Engagement:Resource Pack Project: 2022-2024</vt:lpwstr>
  </property>
  <property fmtid="{D5CDD505-2E9C-101B-9397-08002B2CF9AE}" pid="13" name="Objective-Parent">
    <vt:lpwstr>Resource Pack Project: 2022-2024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vA64366165</vt:lpwstr>
  </property>
  <property fmtid="{D5CDD505-2E9C-101B-9397-08002B2CF9AE}" pid="16" name="Objective-Version">
    <vt:lpwstr>1.6</vt:lpwstr>
  </property>
  <property fmtid="{D5CDD505-2E9C-101B-9397-08002B2CF9AE}" pid="17" name="Objective-VersionNumber">
    <vt:r8>7</vt:r8>
  </property>
  <property fmtid="{D5CDD505-2E9C-101B-9397-08002B2CF9AE}" pid="18" name="Objective-VersionComment">
    <vt:lpwstr/>
  </property>
  <property fmtid="{D5CDD505-2E9C-101B-9397-08002B2CF9AE}" pid="19" name="Objective-FileNumber">
    <vt:lpwstr>BUSPROC/9572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Scottish Public Services Ombudsman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</Properties>
</file>