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8"/>
  </p:notesMasterIdLst>
  <p:sldIdLst>
    <p:sldId id="256" r:id="rId6"/>
    <p:sldId id="277" r:id="rId7"/>
    <p:sldId id="259" r:id="rId8"/>
    <p:sldId id="278" r:id="rId9"/>
    <p:sldId id="261" r:id="rId10"/>
    <p:sldId id="279" r:id="rId11"/>
    <p:sldId id="273" r:id="rId12"/>
    <p:sldId id="280" r:id="rId13"/>
    <p:sldId id="268" r:id="rId14"/>
    <p:sldId id="269" r:id="rId15"/>
    <p:sldId id="270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789E"/>
    <a:srgbClr val="60A6CA"/>
    <a:srgbClr val="0F2D69"/>
    <a:srgbClr val="1F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9A1397-75CD-4B43-B048-879287DB993C}" v="18" dt="2023-02-10T14:27:37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F60C3-DDA8-4A9F-95AB-C3BE7E4B58CE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5C745-2392-42AA-8363-0DD0B6968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893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[facilitator shares next part of the scenario – CC’s have the option to take notes of key points to help with the next part of the discussion]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607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484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[facilitator shares next part of the scenario – CC’s have the option to take notes of key points to help with the next part of the discussion]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E5C83D-2DA1-4B2D-A4BE-BCC2EF9F21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525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25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6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30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66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64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0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98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94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38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58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65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9A33-1C20-4E05-BD0A-B030EF0BC981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7AAFB-0927-40B6-B490-091A927A7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56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87C619C-EBAB-488E-96B9-153AA4C9B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30DA1C1-36FD-41D8-9826-EE797BF39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5331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84632"/>
            <a:ext cx="6081713" cy="3566160"/>
          </a:xfrm>
        </p:spPr>
        <p:txBody>
          <a:bodyPr>
            <a:normAutofit/>
          </a:bodyPr>
          <a:lstStyle/>
          <a:p>
            <a:pPr algn="l"/>
            <a:r>
              <a:rPr lang="en-GB" sz="6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 Contact </a:t>
            </a:r>
            <a:br>
              <a:rPr lang="en-GB" sz="6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Study Session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480560"/>
            <a:ext cx="6081713" cy="1572768"/>
          </a:xfrm>
        </p:spPr>
        <p:txBody>
          <a:bodyPr>
            <a:normAutofit lnSpcReduction="10000"/>
          </a:bodyPr>
          <a:lstStyle/>
          <a:p>
            <a:pPr algn="l"/>
            <a:endParaRPr lang="en-GB" dirty="0">
              <a:solidFill>
                <a:srgbClr val="FFFFFF"/>
              </a:solidFill>
            </a:endParaRPr>
          </a:p>
          <a:p>
            <a:pPr algn="l"/>
            <a:r>
              <a:rPr lang="en-GB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at a case involving fraud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475" y="4252192"/>
            <a:ext cx="4056549" cy="18288"/>
          </a:xfrm>
          <a:custGeom>
            <a:avLst/>
            <a:gdLst>
              <a:gd name="connsiteX0" fmla="*/ 0 w 4056549"/>
              <a:gd name="connsiteY0" fmla="*/ 0 h 18288"/>
              <a:gd name="connsiteX1" fmla="*/ 676092 w 4056549"/>
              <a:gd name="connsiteY1" fmla="*/ 0 h 18288"/>
              <a:gd name="connsiteX2" fmla="*/ 1271052 w 4056549"/>
              <a:gd name="connsiteY2" fmla="*/ 0 h 18288"/>
              <a:gd name="connsiteX3" fmla="*/ 1947144 w 4056549"/>
              <a:gd name="connsiteY3" fmla="*/ 0 h 18288"/>
              <a:gd name="connsiteX4" fmla="*/ 2501539 w 4056549"/>
              <a:gd name="connsiteY4" fmla="*/ 0 h 18288"/>
              <a:gd name="connsiteX5" fmla="*/ 3137065 w 4056549"/>
              <a:gd name="connsiteY5" fmla="*/ 0 h 18288"/>
              <a:gd name="connsiteX6" fmla="*/ 4056549 w 4056549"/>
              <a:gd name="connsiteY6" fmla="*/ 0 h 18288"/>
              <a:gd name="connsiteX7" fmla="*/ 4056549 w 4056549"/>
              <a:gd name="connsiteY7" fmla="*/ 18288 h 18288"/>
              <a:gd name="connsiteX8" fmla="*/ 3380458 w 4056549"/>
              <a:gd name="connsiteY8" fmla="*/ 18288 h 18288"/>
              <a:gd name="connsiteX9" fmla="*/ 2663801 w 4056549"/>
              <a:gd name="connsiteY9" fmla="*/ 18288 h 18288"/>
              <a:gd name="connsiteX10" fmla="*/ 2068840 w 4056549"/>
              <a:gd name="connsiteY10" fmla="*/ 18288 h 18288"/>
              <a:gd name="connsiteX11" fmla="*/ 1311618 w 4056549"/>
              <a:gd name="connsiteY11" fmla="*/ 18288 h 18288"/>
              <a:gd name="connsiteX12" fmla="*/ 716657 w 4056549"/>
              <a:gd name="connsiteY12" fmla="*/ 18288 h 18288"/>
              <a:gd name="connsiteX13" fmla="*/ 0 w 4056549"/>
              <a:gd name="connsiteY13" fmla="*/ 18288 h 18288"/>
              <a:gd name="connsiteX14" fmla="*/ 0 w 4056549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56549" h="18288" fill="none" extrusionOk="0">
                <a:moveTo>
                  <a:pt x="0" y="0"/>
                </a:moveTo>
                <a:cubicBezTo>
                  <a:pt x="324395" y="-12272"/>
                  <a:pt x="437185" y="20747"/>
                  <a:pt x="676092" y="0"/>
                </a:cubicBezTo>
                <a:cubicBezTo>
                  <a:pt x="914999" y="-20747"/>
                  <a:pt x="980886" y="20074"/>
                  <a:pt x="1271052" y="0"/>
                </a:cubicBezTo>
                <a:cubicBezTo>
                  <a:pt x="1561218" y="-20074"/>
                  <a:pt x="1609815" y="19965"/>
                  <a:pt x="1947144" y="0"/>
                </a:cubicBezTo>
                <a:cubicBezTo>
                  <a:pt x="2284473" y="-19965"/>
                  <a:pt x="2317816" y="-23682"/>
                  <a:pt x="2501539" y="0"/>
                </a:cubicBezTo>
                <a:cubicBezTo>
                  <a:pt x="2685262" y="23682"/>
                  <a:pt x="2879461" y="12712"/>
                  <a:pt x="3137065" y="0"/>
                </a:cubicBezTo>
                <a:cubicBezTo>
                  <a:pt x="3394669" y="-12712"/>
                  <a:pt x="3618306" y="-41742"/>
                  <a:pt x="4056549" y="0"/>
                </a:cubicBezTo>
                <a:cubicBezTo>
                  <a:pt x="4056201" y="6465"/>
                  <a:pt x="4056979" y="10922"/>
                  <a:pt x="4056549" y="18288"/>
                </a:cubicBezTo>
                <a:cubicBezTo>
                  <a:pt x="3807729" y="-7540"/>
                  <a:pt x="3536237" y="12619"/>
                  <a:pt x="3380458" y="18288"/>
                </a:cubicBezTo>
                <a:cubicBezTo>
                  <a:pt x="3224679" y="23957"/>
                  <a:pt x="2967497" y="23368"/>
                  <a:pt x="2663801" y="18288"/>
                </a:cubicBezTo>
                <a:cubicBezTo>
                  <a:pt x="2360105" y="13208"/>
                  <a:pt x="2359716" y="-8821"/>
                  <a:pt x="2068840" y="18288"/>
                </a:cubicBezTo>
                <a:cubicBezTo>
                  <a:pt x="1777964" y="45397"/>
                  <a:pt x="1641909" y="31681"/>
                  <a:pt x="1311618" y="18288"/>
                </a:cubicBezTo>
                <a:cubicBezTo>
                  <a:pt x="981327" y="4895"/>
                  <a:pt x="990410" y="11155"/>
                  <a:pt x="716657" y="18288"/>
                </a:cubicBezTo>
                <a:cubicBezTo>
                  <a:pt x="442904" y="25421"/>
                  <a:pt x="330722" y="13665"/>
                  <a:pt x="0" y="18288"/>
                </a:cubicBezTo>
                <a:cubicBezTo>
                  <a:pt x="75" y="12069"/>
                  <a:pt x="515" y="5650"/>
                  <a:pt x="0" y="0"/>
                </a:cubicBezTo>
                <a:close/>
              </a:path>
              <a:path w="4056549" h="18288" stroke="0" extrusionOk="0">
                <a:moveTo>
                  <a:pt x="0" y="0"/>
                </a:moveTo>
                <a:cubicBezTo>
                  <a:pt x="175099" y="13469"/>
                  <a:pt x="459673" y="14529"/>
                  <a:pt x="594961" y="0"/>
                </a:cubicBezTo>
                <a:cubicBezTo>
                  <a:pt x="730249" y="-14529"/>
                  <a:pt x="873178" y="22015"/>
                  <a:pt x="1149356" y="0"/>
                </a:cubicBezTo>
                <a:cubicBezTo>
                  <a:pt x="1425534" y="-22015"/>
                  <a:pt x="1498871" y="-21513"/>
                  <a:pt x="1744316" y="0"/>
                </a:cubicBezTo>
                <a:cubicBezTo>
                  <a:pt x="1989761" y="21513"/>
                  <a:pt x="2112991" y="-46"/>
                  <a:pt x="2420408" y="0"/>
                </a:cubicBezTo>
                <a:cubicBezTo>
                  <a:pt x="2727825" y="46"/>
                  <a:pt x="2880256" y="-10040"/>
                  <a:pt x="3137065" y="0"/>
                </a:cubicBezTo>
                <a:cubicBezTo>
                  <a:pt x="3393874" y="10040"/>
                  <a:pt x="3704325" y="-6685"/>
                  <a:pt x="4056549" y="0"/>
                </a:cubicBezTo>
                <a:cubicBezTo>
                  <a:pt x="4055732" y="6895"/>
                  <a:pt x="4055770" y="11206"/>
                  <a:pt x="4056549" y="18288"/>
                </a:cubicBezTo>
                <a:cubicBezTo>
                  <a:pt x="3812770" y="11959"/>
                  <a:pt x="3533996" y="-5717"/>
                  <a:pt x="3299327" y="18288"/>
                </a:cubicBezTo>
                <a:cubicBezTo>
                  <a:pt x="3064658" y="42293"/>
                  <a:pt x="2940381" y="24492"/>
                  <a:pt x="2744931" y="18288"/>
                </a:cubicBezTo>
                <a:cubicBezTo>
                  <a:pt x="2549481" y="12084"/>
                  <a:pt x="2252169" y="51841"/>
                  <a:pt x="1987709" y="18288"/>
                </a:cubicBezTo>
                <a:cubicBezTo>
                  <a:pt x="1723249" y="-15265"/>
                  <a:pt x="1438946" y="3423"/>
                  <a:pt x="1230487" y="18288"/>
                </a:cubicBezTo>
                <a:cubicBezTo>
                  <a:pt x="1022028" y="33153"/>
                  <a:pt x="795957" y="18596"/>
                  <a:pt x="676092" y="18288"/>
                </a:cubicBezTo>
                <a:cubicBezTo>
                  <a:pt x="556227" y="17980"/>
                  <a:pt x="334853" y="39451"/>
                  <a:pt x="0" y="18288"/>
                </a:cubicBezTo>
                <a:cubicBezTo>
                  <a:pt x="95" y="14343"/>
                  <a:pt x="742" y="686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0DFCA-B341-BC24-9294-FEE8139AA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105" y="135213"/>
            <a:ext cx="4272212" cy="42722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D4830-97B8-C5F6-A721-F006023814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898" y="4252192"/>
            <a:ext cx="3350625" cy="1976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678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3759" y="293039"/>
            <a:ext cx="9144000" cy="109182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was agreed?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52" y="1677532"/>
            <a:ext cx="11685320" cy="5180468"/>
          </a:xfrm>
        </p:spPr>
        <p:txBody>
          <a:bodyPr>
            <a:normAutofit fontScale="25000" lnSpcReduction="20000"/>
          </a:bodyPr>
          <a:lstStyle/>
          <a:p>
            <a:pPr marL="457200" indent="-457200" algn="l"/>
            <a:endParaRPr lang="en-GB" dirty="0">
              <a:solidFill>
                <a:srgbClr val="FF0000"/>
              </a:solidFill>
            </a:endParaRPr>
          </a:p>
          <a:p>
            <a:pPr marL="457200" indent="-457200" algn="l">
              <a:lnSpc>
                <a:spcPct val="17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GB" sz="1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shared follow up information from the Standards with the </a:t>
            </a:r>
            <a:r>
              <a:rPr lang="en-GB" sz="112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whistleblower</a:t>
            </a:r>
            <a:endParaRPr lang="en-GB" sz="1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7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GB" sz="1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whistleblower agreed to follow up with an email to you to confirm that they wanted to access the Standards and outline the concerns</a:t>
            </a:r>
          </a:p>
          <a:p>
            <a:pPr marL="457200" indent="-457200" algn="l">
              <a:lnSpc>
                <a:spcPct val="17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GB" sz="1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agreed to refer the concerns on to the Whistleblowing Lead and highlight confidentiality as a key issue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3D85C-5480-3B24-597C-5F60853987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268AAFF-12B7-4D82-10BD-0CF3DC3EAF26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879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55" y="280847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three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513" y="2218441"/>
            <a:ext cx="9841888" cy="4312988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confident that you can provide advice on concerns</a:t>
            </a:r>
            <a:b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about fraud?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 you comfortable discussing confidentiality vs </a:t>
            </a:r>
            <a:b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anonymity?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anything that you would do differently if presented again with a similar case?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9D6719-0C7F-2331-481A-180F0F420E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27803A4-A537-B36F-F53E-9A0422196755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8E700871-D0C0-6AC5-FEDB-375CE0F2F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844" y="2704370"/>
            <a:ext cx="3341129" cy="334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78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24241"/>
            <a:ext cx="12192000" cy="1062385"/>
          </a:xfrm>
        </p:spPr>
        <p:txBody>
          <a:bodyPr>
            <a:normAutofit/>
          </a:bodyPr>
          <a:lstStyle/>
          <a:p>
            <a:r>
              <a:rPr lang="en-GB" sz="7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02566"/>
            <a:ext cx="12192000" cy="2352907"/>
          </a:xfrm>
        </p:spPr>
        <p:txBody>
          <a:bodyPr>
            <a:normAutofit fontScale="92500" lnSpcReduction="10000"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hand out to take away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includes the full case study, some key learning points and links to helpful sources of information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0F6ACD-253A-24E8-EBA7-FFD7BE6433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84" y="202298"/>
            <a:ext cx="2963032" cy="1753501"/>
          </a:xfrm>
          <a:prstGeom prst="rect">
            <a:avLst/>
          </a:prstGeom>
        </p:spPr>
      </p:pic>
      <p:pic>
        <p:nvPicPr>
          <p:cNvPr id="6" name="Picture 5" descr="Shape&#10;&#10;Description automatically generated">
            <a:extLst>
              <a:ext uri="{FF2B5EF4-FFF2-40B4-BE49-F238E27FC236}">
                <a16:creationId xmlns:a16="http://schemas.microsoft.com/office/drawing/2014/main" id="{7365482A-E29A-66CF-D3DD-A6BEC273B9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700" y="-285402"/>
            <a:ext cx="3886200" cy="3886200"/>
          </a:xfrm>
          <a:prstGeom prst="rect">
            <a:avLst/>
          </a:prstGeom>
        </p:spPr>
      </p:pic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337E35F-9955-D33C-B492-86EE767CA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42808" y="6510229"/>
            <a:ext cx="4114800" cy="365125"/>
          </a:xfrm>
        </p:spPr>
        <p:txBody>
          <a:bodyPr/>
          <a:lstStyle/>
          <a:p>
            <a:r>
              <a:rPr lang="en-GB" dirty="0"/>
              <a:t>CC Case Study 4</a:t>
            </a:r>
          </a:p>
        </p:txBody>
      </p:sp>
    </p:spTree>
    <p:extLst>
      <p:ext uri="{BB962C8B-B14F-4D97-AF65-F5344CB8AC3E}">
        <p14:creationId xmlns:p14="http://schemas.microsoft.com/office/powerpoint/2010/main" val="418996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9384" y="1347436"/>
            <a:ext cx="6407889" cy="1272934"/>
          </a:xfrm>
        </p:spPr>
        <p:txBody>
          <a:bodyPr/>
          <a:lstStyle/>
          <a:p>
            <a:r>
              <a:rPr lang="en-GB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mail!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072" y="2366370"/>
            <a:ext cx="6638229" cy="3661697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30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9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receive a voicemail from a volunteer within the Hospital Broadcasting Service. They saw your details on a poster and would like a call back.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9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 few minutes to consider the message and your first thoughts.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ED77FD-24CB-4AFA-3984-43588B63BF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778ED6-EECE-68B0-2F31-23A1D788B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4795" y="1512177"/>
            <a:ext cx="4737215" cy="438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245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3941" y="280847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52" y="2073059"/>
            <a:ext cx="11609727" cy="4417621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you respond to the whistleblower?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your first thoughts?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need to prepare any information to pass on to the person?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questions do you have for the person?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know how to access any relevant signposting resources?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67FFFD-D4F2-ECF9-CCCD-B81810BF9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26917A2-0E26-82A6-DE36-194A18F31131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3F2392A-88C2-7EA9-0269-9C228858A9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9162" y="1184687"/>
            <a:ext cx="3202378" cy="3202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9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73640"/>
            <a:ext cx="9144000" cy="15551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happened?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82B588-9A98-6FCA-CBFD-63F9F0A19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sp>
        <p:nvSpPr>
          <p:cNvPr id="6" name="sketch line">
            <a:extLst>
              <a:ext uri="{FF2B5EF4-FFF2-40B4-BE49-F238E27FC236}">
                <a16:creationId xmlns:a16="http://schemas.microsoft.com/office/drawing/2014/main" id="{BC03640F-EA49-D381-E4AC-FE7C49D86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174" y="4028761"/>
            <a:ext cx="5761651" cy="117938"/>
          </a:xfrm>
          <a:custGeom>
            <a:avLst/>
            <a:gdLst>
              <a:gd name="connsiteX0" fmla="*/ 0 w 5761651"/>
              <a:gd name="connsiteY0" fmla="*/ 0 h 117938"/>
              <a:gd name="connsiteX1" fmla="*/ 524950 w 5761651"/>
              <a:gd name="connsiteY1" fmla="*/ 0 h 117938"/>
              <a:gd name="connsiteX2" fmla="*/ 1049901 w 5761651"/>
              <a:gd name="connsiteY2" fmla="*/ 0 h 117938"/>
              <a:gd name="connsiteX3" fmla="*/ 1747701 w 5761651"/>
              <a:gd name="connsiteY3" fmla="*/ 0 h 117938"/>
              <a:gd name="connsiteX4" fmla="*/ 2445501 w 5761651"/>
              <a:gd name="connsiteY4" fmla="*/ 0 h 117938"/>
              <a:gd name="connsiteX5" fmla="*/ 3028068 w 5761651"/>
              <a:gd name="connsiteY5" fmla="*/ 0 h 117938"/>
              <a:gd name="connsiteX6" fmla="*/ 3553018 w 5761651"/>
              <a:gd name="connsiteY6" fmla="*/ 0 h 117938"/>
              <a:gd name="connsiteX7" fmla="*/ 4077969 w 5761651"/>
              <a:gd name="connsiteY7" fmla="*/ 0 h 117938"/>
              <a:gd name="connsiteX8" fmla="*/ 4545302 w 5761651"/>
              <a:gd name="connsiteY8" fmla="*/ 0 h 117938"/>
              <a:gd name="connsiteX9" fmla="*/ 5761651 w 5761651"/>
              <a:gd name="connsiteY9" fmla="*/ 0 h 117938"/>
              <a:gd name="connsiteX10" fmla="*/ 5761651 w 5761651"/>
              <a:gd name="connsiteY10" fmla="*/ 117938 h 117938"/>
              <a:gd name="connsiteX11" fmla="*/ 5179084 w 5761651"/>
              <a:gd name="connsiteY11" fmla="*/ 117938 h 117938"/>
              <a:gd name="connsiteX12" fmla="*/ 4596517 w 5761651"/>
              <a:gd name="connsiteY12" fmla="*/ 117938 h 117938"/>
              <a:gd name="connsiteX13" fmla="*/ 4013950 w 5761651"/>
              <a:gd name="connsiteY13" fmla="*/ 117938 h 117938"/>
              <a:gd name="connsiteX14" fmla="*/ 3373767 w 5761651"/>
              <a:gd name="connsiteY14" fmla="*/ 117938 h 117938"/>
              <a:gd name="connsiteX15" fmla="*/ 2675967 w 5761651"/>
              <a:gd name="connsiteY15" fmla="*/ 117938 h 117938"/>
              <a:gd name="connsiteX16" fmla="*/ 2208633 w 5761651"/>
              <a:gd name="connsiteY16" fmla="*/ 117938 h 117938"/>
              <a:gd name="connsiteX17" fmla="*/ 1741299 w 5761651"/>
              <a:gd name="connsiteY17" fmla="*/ 117938 h 117938"/>
              <a:gd name="connsiteX18" fmla="*/ 1273965 w 5761651"/>
              <a:gd name="connsiteY18" fmla="*/ 117938 h 117938"/>
              <a:gd name="connsiteX19" fmla="*/ 749015 w 5761651"/>
              <a:gd name="connsiteY19" fmla="*/ 117938 h 117938"/>
              <a:gd name="connsiteX20" fmla="*/ 0 w 5761651"/>
              <a:gd name="connsiteY20" fmla="*/ 117938 h 117938"/>
              <a:gd name="connsiteX21" fmla="*/ 0 w 5761651"/>
              <a:gd name="connsiteY21" fmla="*/ 0 h 1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761651" h="117938" fill="none" extrusionOk="0">
                <a:moveTo>
                  <a:pt x="0" y="0"/>
                </a:moveTo>
                <a:cubicBezTo>
                  <a:pt x="184699" y="18404"/>
                  <a:pt x="289123" y="4423"/>
                  <a:pt x="524950" y="0"/>
                </a:cubicBezTo>
                <a:cubicBezTo>
                  <a:pt x="760777" y="-4423"/>
                  <a:pt x="861813" y="-22612"/>
                  <a:pt x="1049901" y="0"/>
                </a:cubicBezTo>
                <a:cubicBezTo>
                  <a:pt x="1237989" y="22612"/>
                  <a:pt x="1424805" y="33462"/>
                  <a:pt x="1747701" y="0"/>
                </a:cubicBezTo>
                <a:cubicBezTo>
                  <a:pt x="2070597" y="-33462"/>
                  <a:pt x="2249880" y="8521"/>
                  <a:pt x="2445501" y="0"/>
                </a:cubicBezTo>
                <a:cubicBezTo>
                  <a:pt x="2641122" y="-8521"/>
                  <a:pt x="2816684" y="-6037"/>
                  <a:pt x="3028068" y="0"/>
                </a:cubicBezTo>
                <a:cubicBezTo>
                  <a:pt x="3239452" y="6037"/>
                  <a:pt x="3423184" y="10621"/>
                  <a:pt x="3553018" y="0"/>
                </a:cubicBezTo>
                <a:cubicBezTo>
                  <a:pt x="3682852" y="-10621"/>
                  <a:pt x="3938012" y="-103"/>
                  <a:pt x="4077969" y="0"/>
                </a:cubicBezTo>
                <a:cubicBezTo>
                  <a:pt x="4217926" y="103"/>
                  <a:pt x="4447842" y="10466"/>
                  <a:pt x="4545302" y="0"/>
                </a:cubicBezTo>
                <a:cubicBezTo>
                  <a:pt x="4642762" y="-10466"/>
                  <a:pt x="5173026" y="-56767"/>
                  <a:pt x="5761651" y="0"/>
                </a:cubicBezTo>
                <a:cubicBezTo>
                  <a:pt x="5766684" y="53421"/>
                  <a:pt x="5763489" y="91517"/>
                  <a:pt x="5761651" y="117938"/>
                </a:cubicBezTo>
                <a:cubicBezTo>
                  <a:pt x="5642185" y="136038"/>
                  <a:pt x="5381734" y="144028"/>
                  <a:pt x="5179084" y="117938"/>
                </a:cubicBezTo>
                <a:cubicBezTo>
                  <a:pt x="4976434" y="91848"/>
                  <a:pt x="4740904" y="126842"/>
                  <a:pt x="4596517" y="117938"/>
                </a:cubicBezTo>
                <a:cubicBezTo>
                  <a:pt x="4452130" y="109034"/>
                  <a:pt x="4215921" y="105664"/>
                  <a:pt x="4013950" y="117938"/>
                </a:cubicBezTo>
                <a:cubicBezTo>
                  <a:pt x="3811979" y="130212"/>
                  <a:pt x="3557860" y="121278"/>
                  <a:pt x="3373767" y="117938"/>
                </a:cubicBezTo>
                <a:cubicBezTo>
                  <a:pt x="3189674" y="114598"/>
                  <a:pt x="2862027" y="123412"/>
                  <a:pt x="2675967" y="117938"/>
                </a:cubicBezTo>
                <a:cubicBezTo>
                  <a:pt x="2489907" y="112464"/>
                  <a:pt x="2358212" y="107057"/>
                  <a:pt x="2208633" y="117938"/>
                </a:cubicBezTo>
                <a:cubicBezTo>
                  <a:pt x="2059054" y="128819"/>
                  <a:pt x="1909845" y="99386"/>
                  <a:pt x="1741299" y="117938"/>
                </a:cubicBezTo>
                <a:cubicBezTo>
                  <a:pt x="1572753" y="136490"/>
                  <a:pt x="1377061" y="131386"/>
                  <a:pt x="1273965" y="117938"/>
                </a:cubicBezTo>
                <a:cubicBezTo>
                  <a:pt x="1170869" y="104490"/>
                  <a:pt x="889056" y="119631"/>
                  <a:pt x="749015" y="117938"/>
                </a:cubicBezTo>
                <a:cubicBezTo>
                  <a:pt x="608974" y="116246"/>
                  <a:pt x="255605" y="152886"/>
                  <a:pt x="0" y="117938"/>
                </a:cubicBezTo>
                <a:cubicBezTo>
                  <a:pt x="-1349" y="65247"/>
                  <a:pt x="-454" y="34925"/>
                  <a:pt x="0" y="0"/>
                </a:cubicBezTo>
                <a:close/>
              </a:path>
              <a:path w="5761651" h="117938" stroke="0" extrusionOk="0">
                <a:moveTo>
                  <a:pt x="0" y="0"/>
                </a:moveTo>
                <a:cubicBezTo>
                  <a:pt x="132185" y="-18379"/>
                  <a:pt x="335071" y="3744"/>
                  <a:pt x="524950" y="0"/>
                </a:cubicBezTo>
                <a:cubicBezTo>
                  <a:pt x="714829" y="-3744"/>
                  <a:pt x="867421" y="2060"/>
                  <a:pt x="992284" y="0"/>
                </a:cubicBezTo>
                <a:cubicBezTo>
                  <a:pt x="1117147" y="-2060"/>
                  <a:pt x="1359792" y="-18350"/>
                  <a:pt x="1517235" y="0"/>
                </a:cubicBezTo>
                <a:cubicBezTo>
                  <a:pt x="1674678" y="18350"/>
                  <a:pt x="1966700" y="18651"/>
                  <a:pt x="2157418" y="0"/>
                </a:cubicBezTo>
                <a:cubicBezTo>
                  <a:pt x="2348136" y="-18651"/>
                  <a:pt x="2639202" y="3398"/>
                  <a:pt x="2855218" y="0"/>
                </a:cubicBezTo>
                <a:cubicBezTo>
                  <a:pt x="3071234" y="-3398"/>
                  <a:pt x="3333545" y="-20206"/>
                  <a:pt x="3610635" y="0"/>
                </a:cubicBezTo>
                <a:cubicBezTo>
                  <a:pt x="3887725" y="20206"/>
                  <a:pt x="4080246" y="29595"/>
                  <a:pt x="4366051" y="0"/>
                </a:cubicBezTo>
                <a:cubicBezTo>
                  <a:pt x="4651856" y="-29595"/>
                  <a:pt x="4736349" y="3118"/>
                  <a:pt x="4948618" y="0"/>
                </a:cubicBezTo>
                <a:cubicBezTo>
                  <a:pt x="5160887" y="-3118"/>
                  <a:pt x="5507520" y="39499"/>
                  <a:pt x="5761651" y="0"/>
                </a:cubicBezTo>
                <a:cubicBezTo>
                  <a:pt x="5764771" y="26892"/>
                  <a:pt x="5765952" y="75560"/>
                  <a:pt x="5761651" y="117938"/>
                </a:cubicBezTo>
                <a:cubicBezTo>
                  <a:pt x="5577069" y="128724"/>
                  <a:pt x="5408855" y="129599"/>
                  <a:pt x="5294317" y="117938"/>
                </a:cubicBezTo>
                <a:cubicBezTo>
                  <a:pt x="5179779" y="106277"/>
                  <a:pt x="4921866" y="123191"/>
                  <a:pt x="4826983" y="117938"/>
                </a:cubicBezTo>
                <a:cubicBezTo>
                  <a:pt x="4732100" y="112685"/>
                  <a:pt x="4364335" y="148115"/>
                  <a:pt x="4129183" y="117938"/>
                </a:cubicBezTo>
                <a:cubicBezTo>
                  <a:pt x="3894031" y="87761"/>
                  <a:pt x="3671182" y="123700"/>
                  <a:pt x="3546616" y="117938"/>
                </a:cubicBezTo>
                <a:cubicBezTo>
                  <a:pt x="3422050" y="112176"/>
                  <a:pt x="3159284" y="98792"/>
                  <a:pt x="2964049" y="117938"/>
                </a:cubicBezTo>
                <a:cubicBezTo>
                  <a:pt x="2768814" y="137084"/>
                  <a:pt x="2478371" y="122705"/>
                  <a:pt x="2208633" y="117938"/>
                </a:cubicBezTo>
                <a:cubicBezTo>
                  <a:pt x="1938895" y="113171"/>
                  <a:pt x="1869601" y="120694"/>
                  <a:pt x="1683682" y="117938"/>
                </a:cubicBezTo>
                <a:cubicBezTo>
                  <a:pt x="1497763" y="115182"/>
                  <a:pt x="1202776" y="98991"/>
                  <a:pt x="985883" y="117938"/>
                </a:cubicBezTo>
                <a:cubicBezTo>
                  <a:pt x="768990" y="136885"/>
                  <a:pt x="201535" y="109893"/>
                  <a:pt x="0" y="117938"/>
                </a:cubicBezTo>
                <a:cubicBezTo>
                  <a:pt x="3539" y="68648"/>
                  <a:pt x="-1503" y="47808"/>
                  <a:pt x="0" y="0"/>
                </a:cubicBezTo>
                <a:close/>
              </a:path>
            </a:pathLst>
          </a:custGeom>
          <a:solidFill>
            <a:srgbClr val="60A6CA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1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4630" y="274751"/>
            <a:ext cx="9144000" cy="1128400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have we learned?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184" y="1719072"/>
            <a:ext cx="11267904" cy="4936629"/>
          </a:xfrm>
        </p:spPr>
        <p:txBody>
          <a:bodyPr>
            <a:normAutofit fontScale="92500" lnSpcReduction="10000"/>
          </a:bodyPr>
          <a:lstStyle/>
          <a:p>
            <a:pPr algn="l"/>
            <a:endParaRPr lang="en-GB" dirty="0">
              <a:solidFill>
                <a:schemeClr val="accent1"/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what you want to cover during the call before you make it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 relevant information in advance if you have early signs about the theme of the concerns or confidentiality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Standards include information about confidentiality and anonymity that you can use to reassure </a:t>
            </a:r>
            <a:r>
              <a:rPr lang="en-GB" sz="28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whistleblowers</a:t>
            </a:r>
            <a:endParaRPr lang="en-GB" sz="2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Whistleblowing Lead and the Investigating Officer are likely to need to know the identity of the whistleblower.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FF714A-4AD9-E0F8-6714-60952EBBA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395885-73EB-5895-46E7-2542FF8FCBC1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53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5774" y="293039"/>
            <a:ext cx="9144000" cy="109182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we know so far?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05701A5-BFED-8AF2-AB6A-65B0649E35C4}"/>
              </a:ext>
            </a:extLst>
          </p:cNvPr>
          <p:cNvSpPr txBox="1">
            <a:spLocks/>
          </p:cNvSpPr>
          <p:nvPr/>
        </p:nvSpPr>
        <p:spPr>
          <a:xfrm>
            <a:off x="485184" y="3962206"/>
            <a:ext cx="11975690" cy="3120020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70000"/>
              </a:lnSpc>
            </a:pPr>
            <a:endParaRPr lang="en-GB" sz="2800" dirty="0">
              <a:solidFill>
                <a:srgbClr val="60A6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A38CF4-AF7A-3317-89B9-9D3B1F880C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109155-8651-2F03-2CBD-ECDD4DAF03FF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63B9F4F-3C5A-9EF6-1170-6D9BF9F3FC2A}"/>
              </a:ext>
            </a:extLst>
          </p:cNvPr>
          <p:cNvSpPr txBox="1"/>
          <p:nvPr/>
        </p:nvSpPr>
        <p:spPr>
          <a:xfrm>
            <a:off x="577652" y="1905224"/>
            <a:ext cx="4888200" cy="4622309"/>
          </a:xfrm>
          <a:prstGeom prst="rect">
            <a:avLst/>
          </a:prstGeom>
          <a:solidFill>
            <a:srgbClr val="60A6CA"/>
          </a:solidFill>
          <a:ln w="101600" cmpd="sng">
            <a:solidFill>
              <a:srgbClr val="60A6CA"/>
            </a:soli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170000"/>
              </a:lnSpc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Concern:</a:t>
            </a:r>
          </a:p>
          <a:p>
            <a:pPr marL="457200" indent="-4572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Volunteer has concerns about how funding is used</a:t>
            </a:r>
          </a:p>
          <a:p>
            <a:pPr algn="l">
              <a:lnSpc>
                <a:spcPct val="170000"/>
              </a:lnSpc>
            </a:pPr>
            <a:endParaRPr lang="en-GB" sz="24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830E23-B4AC-1DB7-D972-E009579B483C}"/>
              </a:ext>
            </a:extLst>
          </p:cNvPr>
          <p:cNvSpPr txBox="1"/>
          <p:nvPr/>
        </p:nvSpPr>
        <p:spPr>
          <a:xfrm>
            <a:off x="5971307" y="1905224"/>
            <a:ext cx="5829998" cy="4659737"/>
          </a:xfrm>
          <a:prstGeom prst="rect">
            <a:avLst/>
          </a:prstGeom>
          <a:solidFill>
            <a:srgbClr val="96789E"/>
          </a:solidFill>
          <a:ln w="101600" cmpd="sng">
            <a:solidFill>
              <a:srgbClr val="96789E"/>
            </a:solidFill>
          </a:ln>
        </p:spPr>
        <p:txBody>
          <a:bodyPr wrap="square" rtlCol="0">
            <a:spAutoFit/>
          </a:bodyPr>
          <a:lstStyle/>
          <a:p>
            <a:pPr algn="l">
              <a:lnSpc>
                <a:spcPct val="170000"/>
              </a:lnSpc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whistleblower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NOT an NHS Employee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not regularly informed about how money is utilised, but noticed new furniture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volunteer 1 day a week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do not want to leave their post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Wishes to remain anonymous but is part of a team of 2</a:t>
            </a:r>
          </a:p>
          <a:p>
            <a:endParaRPr lang="en-GB" dirty="0">
              <a:solidFill>
                <a:srgbClr val="0F2D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499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6322" y="280847"/>
            <a:ext cx="9144000" cy="111620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part two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37" y="2033941"/>
            <a:ext cx="11609727" cy="4301113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volunteer able to raise a whistleblowing concern with you?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concern about a voluntary service whistleblowing?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able to take forward an anonymous concern?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understand the issues being raised?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know what the Standards say about concerns </a:t>
            </a:r>
            <a:b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relating to Fraud?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4E8939-3A7C-CFEE-4DEA-84A74470D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3FA1829-96EA-F0CB-4F58-75274D2C1FA4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EC7FE081-E7D8-9AF1-1AAA-F9903DB638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9147" y="2939269"/>
            <a:ext cx="3372853" cy="337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233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73640"/>
            <a:ext cx="9144000" cy="15551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happened?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82B588-9A98-6FCA-CBFD-63F9F0A19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sp>
        <p:nvSpPr>
          <p:cNvPr id="6" name="sketch line">
            <a:extLst>
              <a:ext uri="{FF2B5EF4-FFF2-40B4-BE49-F238E27FC236}">
                <a16:creationId xmlns:a16="http://schemas.microsoft.com/office/drawing/2014/main" id="{BC03640F-EA49-D381-E4AC-FE7C49D86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174" y="4028761"/>
            <a:ext cx="5761651" cy="117938"/>
          </a:xfrm>
          <a:custGeom>
            <a:avLst/>
            <a:gdLst>
              <a:gd name="connsiteX0" fmla="*/ 0 w 5761651"/>
              <a:gd name="connsiteY0" fmla="*/ 0 h 117938"/>
              <a:gd name="connsiteX1" fmla="*/ 524950 w 5761651"/>
              <a:gd name="connsiteY1" fmla="*/ 0 h 117938"/>
              <a:gd name="connsiteX2" fmla="*/ 1049901 w 5761651"/>
              <a:gd name="connsiteY2" fmla="*/ 0 h 117938"/>
              <a:gd name="connsiteX3" fmla="*/ 1747701 w 5761651"/>
              <a:gd name="connsiteY3" fmla="*/ 0 h 117938"/>
              <a:gd name="connsiteX4" fmla="*/ 2445501 w 5761651"/>
              <a:gd name="connsiteY4" fmla="*/ 0 h 117938"/>
              <a:gd name="connsiteX5" fmla="*/ 3028068 w 5761651"/>
              <a:gd name="connsiteY5" fmla="*/ 0 h 117938"/>
              <a:gd name="connsiteX6" fmla="*/ 3553018 w 5761651"/>
              <a:gd name="connsiteY6" fmla="*/ 0 h 117938"/>
              <a:gd name="connsiteX7" fmla="*/ 4077969 w 5761651"/>
              <a:gd name="connsiteY7" fmla="*/ 0 h 117938"/>
              <a:gd name="connsiteX8" fmla="*/ 4545302 w 5761651"/>
              <a:gd name="connsiteY8" fmla="*/ 0 h 117938"/>
              <a:gd name="connsiteX9" fmla="*/ 5761651 w 5761651"/>
              <a:gd name="connsiteY9" fmla="*/ 0 h 117938"/>
              <a:gd name="connsiteX10" fmla="*/ 5761651 w 5761651"/>
              <a:gd name="connsiteY10" fmla="*/ 117938 h 117938"/>
              <a:gd name="connsiteX11" fmla="*/ 5179084 w 5761651"/>
              <a:gd name="connsiteY11" fmla="*/ 117938 h 117938"/>
              <a:gd name="connsiteX12" fmla="*/ 4596517 w 5761651"/>
              <a:gd name="connsiteY12" fmla="*/ 117938 h 117938"/>
              <a:gd name="connsiteX13" fmla="*/ 4013950 w 5761651"/>
              <a:gd name="connsiteY13" fmla="*/ 117938 h 117938"/>
              <a:gd name="connsiteX14" fmla="*/ 3373767 w 5761651"/>
              <a:gd name="connsiteY14" fmla="*/ 117938 h 117938"/>
              <a:gd name="connsiteX15" fmla="*/ 2675967 w 5761651"/>
              <a:gd name="connsiteY15" fmla="*/ 117938 h 117938"/>
              <a:gd name="connsiteX16" fmla="*/ 2208633 w 5761651"/>
              <a:gd name="connsiteY16" fmla="*/ 117938 h 117938"/>
              <a:gd name="connsiteX17" fmla="*/ 1741299 w 5761651"/>
              <a:gd name="connsiteY17" fmla="*/ 117938 h 117938"/>
              <a:gd name="connsiteX18" fmla="*/ 1273965 w 5761651"/>
              <a:gd name="connsiteY18" fmla="*/ 117938 h 117938"/>
              <a:gd name="connsiteX19" fmla="*/ 749015 w 5761651"/>
              <a:gd name="connsiteY19" fmla="*/ 117938 h 117938"/>
              <a:gd name="connsiteX20" fmla="*/ 0 w 5761651"/>
              <a:gd name="connsiteY20" fmla="*/ 117938 h 117938"/>
              <a:gd name="connsiteX21" fmla="*/ 0 w 5761651"/>
              <a:gd name="connsiteY21" fmla="*/ 0 h 11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761651" h="117938" fill="none" extrusionOk="0">
                <a:moveTo>
                  <a:pt x="0" y="0"/>
                </a:moveTo>
                <a:cubicBezTo>
                  <a:pt x="184699" y="18404"/>
                  <a:pt x="289123" y="4423"/>
                  <a:pt x="524950" y="0"/>
                </a:cubicBezTo>
                <a:cubicBezTo>
                  <a:pt x="760777" y="-4423"/>
                  <a:pt x="861813" y="-22612"/>
                  <a:pt x="1049901" y="0"/>
                </a:cubicBezTo>
                <a:cubicBezTo>
                  <a:pt x="1237989" y="22612"/>
                  <a:pt x="1424805" y="33462"/>
                  <a:pt x="1747701" y="0"/>
                </a:cubicBezTo>
                <a:cubicBezTo>
                  <a:pt x="2070597" y="-33462"/>
                  <a:pt x="2249880" y="8521"/>
                  <a:pt x="2445501" y="0"/>
                </a:cubicBezTo>
                <a:cubicBezTo>
                  <a:pt x="2641122" y="-8521"/>
                  <a:pt x="2816684" y="-6037"/>
                  <a:pt x="3028068" y="0"/>
                </a:cubicBezTo>
                <a:cubicBezTo>
                  <a:pt x="3239452" y="6037"/>
                  <a:pt x="3423184" y="10621"/>
                  <a:pt x="3553018" y="0"/>
                </a:cubicBezTo>
                <a:cubicBezTo>
                  <a:pt x="3682852" y="-10621"/>
                  <a:pt x="3938012" y="-103"/>
                  <a:pt x="4077969" y="0"/>
                </a:cubicBezTo>
                <a:cubicBezTo>
                  <a:pt x="4217926" y="103"/>
                  <a:pt x="4447842" y="10466"/>
                  <a:pt x="4545302" y="0"/>
                </a:cubicBezTo>
                <a:cubicBezTo>
                  <a:pt x="4642762" y="-10466"/>
                  <a:pt x="5173026" y="-56767"/>
                  <a:pt x="5761651" y="0"/>
                </a:cubicBezTo>
                <a:cubicBezTo>
                  <a:pt x="5766684" y="53421"/>
                  <a:pt x="5763489" y="91517"/>
                  <a:pt x="5761651" y="117938"/>
                </a:cubicBezTo>
                <a:cubicBezTo>
                  <a:pt x="5642185" y="136038"/>
                  <a:pt x="5381734" y="144028"/>
                  <a:pt x="5179084" y="117938"/>
                </a:cubicBezTo>
                <a:cubicBezTo>
                  <a:pt x="4976434" y="91848"/>
                  <a:pt x="4740904" y="126842"/>
                  <a:pt x="4596517" y="117938"/>
                </a:cubicBezTo>
                <a:cubicBezTo>
                  <a:pt x="4452130" y="109034"/>
                  <a:pt x="4215921" y="105664"/>
                  <a:pt x="4013950" y="117938"/>
                </a:cubicBezTo>
                <a:cubicBezTo>
                  <a:pt x="3811979" y="130212"/>
                  <a:pt x="3557860" y="121278"/>
                  <a:pt x="3373767" y="117938"/>
                </a:cubicBezTo>
                <a:cubicBezTo>
                  <a:pt x="3189674" y="114598"/>
                  <a:pt x="2862027" y="123412"/>
                  <a:pt x="2675967" y="117938"/>
                </a:cubicBezTo>
                <a:cubicBezTo>
                  <a:pt x="2489907" y="112464"/>
                  <a:pt x="2358212" y="107057"/>
                  <a:pt x="2208633" y="117938"/>
                </a:cubicBezTo>
                <a:cubicBezTo>
                  <a:pt x="2059054" y="128819"/>
                  <a:pt x="1909845" y="99386"/>
                  <a:pt x="1741299" y="117938"/>
                </a:cubicBezTo>
                <a:cubicBezTo>
                  <a:pt x="1572753" y="136490"/>
                  <a:pt x="1377061" y="131386"/>
                  <a:pt x="1273965" y="117938"/>
                </a:cubicBezTo>
                <a:cubicBezTo>
                  <a:pt x="1170869" y="104490"/>
                  <a:pt x="889056" y="119631"/>
                  <a:pt x="749015" y="117938"/>
                </a:cubicBezTo>
                <a:cubicBezTo>
                  <a:pt x="608974" y="116246"/>
                  <a:pt x="255605" y="152886"/>
                  <a:pt x="0" y="117938"/>
                </a:cubicBezTo>
                <a:cubicBezTo>
                  <a:pt x="-1349" y="65247"/>
                  <a:pt x="-454" y="34925"/>
                  <a:pt x="0" y="0"/>
                </a:cubicBezTo>
                <a:close/>
              </a:path>
              <a:path w="5761651" h="117938" stroke="0" extrusionOk="0">
                <a:moveTo>
                  <a:pt x="0" y="0"/>
                </a:moveTo>
                <a:cubicBezTo>
                  <a:pt x="132185" y="-18379"/>
                  <a:pt x="335071" y="3744"/>
                  <a:pt x="524950" y="0"/>
                </a:cubicBezTo>
                <a:cubicBezTo>
                  <a:pt x="714829" y="-3744"/>
                  <a:pt x="867421" y="2060"/>
                  <a:pt x="992284" y="0"/>
                </a:cubicBezTo>
                <a:cubicBezTo>
                  <a:pt x="1117147" y="-2060"/>
                  <a:pt x="1359792" y="-18350"/>
                  <a:pt x="1517235" y="0"/>
                </a:cubicBezTo>
                <a:cubicBezTo>
                  <a:pt x="1674678" y="18350"/>
                  <a:pt x="1966700" y="18651"/>
                  <a:pt x="2157418" y="0"/>
                </a:cubicBezTo>
                <a:cubicBezTo>
                  <a:pt x="2348136" y="-18651"/>
                  <a:pt x="2639202" y="3398"/>
                  <a:pt x="2855218" y="0"/>
                </a:cubicBezTo>
                <a:cubicBezTo>
                  <a:pt x="3071234" y="-3398"/>
                  <a:pt x="3333545" y="-20206"/>
                  <a:pt x="3610635" y="0"/>
                </a:cubicBezTo>
                <a:cubicBezTo>
                  <a:pt x="3887725" y="20206"/>
                  <a:pt x="4080246" y="29595"/>
                  <a:pt x="4366051" y="0"/>
                </a:cubicBezTo>
                <a:cubicBezTo>
                  <a:pt x="4651856" y="-29595"/>
                  <a:pt x="4736349" y="3118"/>
                  <a:pt x="4948618" y="0"/>
                </a:cubicBezTo>
                <a:cubicBezTo>
                  <a:pt x="5160887" y="-3118"/>
                  <a:pt x="5507520" y="39499"/>
                  <a:pt x="5761651" y="0"/>
                </a:cubicBezTo>
                <a:cubicBezTo>
                  <a:pt x="5764771" y="26892"/>
                  <a:pt x="5765952" y="75560"/>
                  <a:pt x="5761651" y="117938"/>
                </a:cubicBezTo>
                <a:cubicBezTo>
                  <a:pt x="5577069" y="128724"/>
                  <a:pt x="5408855" y="129599"/>
                  <a:pt x="5294317" y="117938"/>
                </a:cubicBezTo>
                <a:cubicBezTo>
                  <a:pt x="5179779" y="106277"/>
                  <a:pt x="4921866" y="123191"/>
                  <a:pt x="4826983" y="117938"/>
                </a:cubicBezTo>
                <a:cubicBezTo>
                  <a:pt x="4732100" y="112685"/>
                  <a:pt x="4364335" y="148115"/>
                  <a:pt x="4129183" y="117938"/>
                </a:cubicBezTo>
                <a:cubicBezTo>
                  <a:pt x="3894031" y="87761"/>
                  <a:pt x="3671182" y="123700"/>
                  <a:pt x="3546616" y="117938"/>
                </a:cubicBezTo>
                <a:cubicBezTo>
                  <a:pt x="3422050" y="112176"/>
                  <a:pt x="3159284" y="98792"/>
                  <a:pt x="2964049" y="117938"/>
                </a:cubicBezTo>
                <a:cubicBezTo>
                  <a:pt x="2768814" y="137084"/>
                  <a:pt x="2478371" y="122705"/>
                  <a:pt x="2208633" y="117938"/>
                </a:cubicBezTo>
                <a:cubicBezTo>
                  <a:pt x="1938895" y="113171"/>
                  <a:pt x="1869601" y="120694"/>
                  <a:pt x="1683682" y="117938"/>
                </a:cubicBezTo>
                <a:cubicBezTo>
                  <a:pt x="1497763" y="115182"/>
                  <a:pt x="1202776" y="98991"/>
                  <a:pt x="985883" y="117938"/>
                </a:cubicBezTo>
                <a:cubicBezTo>
                  <a:pt x="768990" y="136885"/>
                  <a:pt x="201535" y="109893"/>
                  <a:pt x="0" y="117938"/>
                </a:cubicBezTo>
                <a:cubicBezTo>
                  <a:pt x="3539" y="68648"/>
                  <a:pt x="-1503" y="47808"/>
                  <a:pt x="0" y="0"/>
                </a:cubicBezTo>
                <a:close/>
              </a:path>
            </a:pathLst>
          </a:custGeom>
          <a:solidFill>
            <a:srgbClr val="60A6CA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12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8042" y="274751"/>
            <a:ext cx="9144000" cy="1128400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have we learned?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352" y="1638539"/>
            <a:ext cx="11267904" cy="4936629"/>
          </a:xfrm>
        </p:spPr>
        <p:txBody>
          <a:bodyPr>
            <a:normAutofit lnSpcReduction="10000"/>
          </a:bodyPr>
          <a:lstStyle/>
          <a:p>
            <a:pPr algn="l"/>
            <a:endParaRPr lang="en-GB" dirty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Volunteers are eligible to raise concerns under the Standards and access advice and support from Confidential Contacts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Whistleblowers</a:t>
            </a: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cannot raise concerns anonymously under the Standards but they are entitled to confidentiality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Concerns about fraud may follow a slightly different route (to the Fraud Liaison Officer) but they can be raised under the Standards and </a:t>
            </a:r>
            <a:r>
              <a:rPr lang="en-GB" sz="28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whistleblowers</a:t>
            </a: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entitled to the same protections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2E4E1F-429A-1E41-30F6-82B74CDE2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2" y="330467"/>
            <a:ext cx="1276240" cy="101696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85E6A75-8983-AFFA-D120-D6064509F709}"/>
              </a:ext>
            </a:extLst>
          </p:cNvPr>
          <p:cNvCxnSpPr/>
          <p:nvPr/>
        </p:nvCxnSpPr>
        <p:spPr>
          <a:xfrm>
            <a:off x="0" y="1690688"/>
            <a:ext cx="12192000" cy="0"/>
          </a:xfrm>
          <a:prstGeom prst="line">
            <a:avLst/>
          </a:prstGeom>
          <a:ln w="38100">
            <a:solidFill>
              <a:srgbClr val="96789E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47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and colou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E3767"/>
      </a:accent1>
      <a:accent2>
        <a:srgbClr val="60A6CA"/>
      </a:accent2>
      <a:accent3>
        <a:srgbClr val="66A9B5"/>
      </a:accent3>
      <a:accent4>
        <a:srgbClr val="96789E"/>
      </a:accent4>
      <a:accent5>
        <a:srgbClr val="9291BA"/>
      </a:accent5>
      <a:accent6>
        <a:srgbClr val="84858A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metadata xmlns="http://www.objective.com/ecm/document/metadata/53D26341A57B383EE0540010E0463CCA" version="1.0.0">
  <systemFields>
    <field name="Objective-Id">
      <value order="0">A42772295</value>
    </field>
    <field name="Objective-Title">
      <value order="0">230303 - CC case study 4 - fraud powerpoint</value>
    </field>
    <field name="Objective-Description">
      <value order="0"/>
    </field>
    <field name="Objective-CreationStamp">
      <value order="0">2023-03-03T12:43:03Z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2023-03-31T12:28:30Z</value>
    </field>
    <field name="Objective-Owner">
      <value order="0">Hillman, Amy A (N320445)</value>
    </field>
    <field name="Objective-Path">
      <value order="0">Objective Global Folder:Scottish Public Services Ombudsman File Plan:Standards External:Sectors - Independent National Whistleblowing Officer Health:Engagement:Resource Pack Project: 2022-2024</value>
    </field>
    <field name="Objective-Parent">
      <value order="0">Resource Pack Project: 2022-2024</value>
    </field>
    <field name="Objective-State">
      <value order="0">Being Drafted</value>
    </field>
    <field name="Objective-VersionId">
      <value order="0">vA64366551</value>
    </field>
    <field name="Objective-Version">
      <value order="0">1.7</value>
    </field>
    <field name="Objective-VersionNumber">
      <value order="0">8</value>
    </field>
    <field name="Objective-VersionComment">
      <value order="0"/>
    </field>
    <field name="Objective-FileNumber">
      <value order="0">BUSPROC/9572</value>
    </field>
    <field name="Objective-Classification">
      <value order="0">OFFICIAL</value>
    </field>
    <field name="Objective-Caveats">
      <value order="0">Caveat for Scottish Public Services Ombudsman</value>
    </field>
  </systemFields>
  <catalogues>
    <catalogue name="Document Type Catalogue" type="type" ori="id:cA35">
      <field name="Objective-Date of Original">
        <value order="0"/>
      </field>
      <field name="Objective-Date Received">
        <value order="0"/>
      </field>
      <field name="Objective-SG Web Publication - Category">
        <value order="0"/>
      </field>
      <field name="Objective-SG Web Publication - Category 2 Classification">
        <value order="0"/>
      </field>
      <field name="Objective-Connect Creator">
        <value order="0"/>
      </field>
      <field name="Objective-Required Redaction">
        <value order="0"/>
      </field>
    </catalogue>
  </catalogues>
</metadat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DEFF26B41FC4EBE047BA539D8A916" ma:contentTypeVersion="11" ma:contentTypeDescription="Create a new document." ma:contentTypeScope="" ma:versionID="3dc93b613575814bd83e6dfda5580232">
  <xsd:schema xmlns:xsd="http://www.w3.org/2001/XMLSchema" xmlns:xs="http://www.w3.org/2001/XMLSchema" xmlns:p="http://schemas.microsoft.com/office/2006/metadata/properties" xmlns:ns3="04c2ad2a-64ee-43bb-8057-bcc149cdce45" xmlns:ns4="b975cf0e-a5f5-4f76-a7fd-397964997e33" targetNamespace="http://schemas.microsoft.com/office/2006/metadata/properties" ma:root="true" ma:fieldsID="ec95063d8ea027334e66da88f9f5f00a" ns3:_="" ns4:_="">
    <xsd:import namespace="04c2ad2a-64ee-43bb-8057-bcc149cdce45"/>
    <xsd:import namespace="b975cf0e-a5f5-4f76-a7fd-397964997e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2ad2a-64ee-43bb-8057-bcc149cdc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5cf0e-a5f5-4f76-a7fd-397964997e3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D61332-6F39-4243-983D-E87687353F32}">
  <ds:schemaRefs>
    <ds:schemaRef ds:uri="04c2ad2a-64ee-43bb-8057-bcc149cdce45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b975cf0e-a5f5-4f76-a7fd-397964997e3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5B9F13C-81B7-43A4-914E-F88F04C7DD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53D26341A57B383EE0540010E0463CCA"/>
  </ds:schemaRefs>
</ds:datastoreItem>
</file>

<file path=customXml/itemProps4.xml><?xml version="1.0" encoding="utf-8"?>
<ds:datastoreItem xmlns:ds="http://schemas.openxmlformats.org/officeDocument/2006/customXml" ds:itemID="{B36A4060-D830-4573-B51F-5AD6DD71D2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c2ad2a-64ee-43bb-8057-bcc149cdce45"/>
    <ds:schemaRef ds:uri="b975cf0e-a5f5-4f76-a7fd-397964997e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569</Words>
  <Application>Microsoft Office PowerPoint</Application>
  <PresentationFormat>Widescreen</PresentationFormat>
  <Paragraphs>60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Confidential Contact  Case Study Session</vt:lpstr>
      <vt:lpstr>You have mail!</vt:lpstr>
      <vt:lpstr>Discussion – part one</vt:lpstr>
      <vt:lpstr>What happened?</vt:lpstr>
      <vt:lpstr>What have we learned?</vt:lpstr>
      <vt:lpstr>What do we know so far?</vt:lpstr>
      <vt:lpstr>Discussion – part two</vt:lpstr>
      <vt:lpstr>What happened?</vt:lpstr>
      <vt:lpstr>What have we learned?</vt:lpstr>
      <vt:lpstr>What was agreed?</vt:lpstr>
      <vt:lpstr>Discussion – part three</vt:lpstr>
      <vt:lpstr>Thank you 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trust and transparency webinar</dc:title>
  <dc:creator>Holmyard M (Mike)</dc:creator>
  <cp:lastModifiedBy>Laura Kilpatrick</cp:lastModifiedBy>
  <cp:revision>16</cp:revision>
  <dcterms:created xsi:type="dcterms:W3CDTF">2022-09-30T11:49:26Z</dcterms:created>
  <dcterms:modified xsi:type="dcterms:W3CDTF">2023-04-03T15:29:56Z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0x01010053CDEFF26B41FC4EBE047BA539D8A916</vt:lpwstr>
  </property>
  <property fmtid="{D5CDD505-2E9C-101B-9397-08002B2CF9AE}" pid="3" name="Objective-Id">
    <vt:lpwstr>A42772295</vt:lpwstr>
  </property>
  <property fmtid="{D5CDD505-2E9C-101B-9397-08002B2CF9AE}" pid="4" name="Objective-Title">
    <vt:lpwstr>230303 - CC case study 4 - fraud powerpoint</vt:lpwstr>
  </property>
  <property fmtid="{D5CDD505-2E9C-101B-9397-08002B2CF9AE}" pid="5" name="Objective-Description">
    <vt:lpwstr/>
  </property>
  <property fmtid="{D5CDD505-2E9C-101B-9397-08002B2CF9AE}" pid="6" name="Objective-CreationStamp">
    <vt:filetime>2023-03-03T12:43:03Z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2023-03-31T12:28:30Z</vt:filetime>
  </property>
  <property fmtid="{D5CDD505-2E9C-101B-9397-08002B2CF9AE}" pid="11" name="Objective-Owner">
    <vt:lpwstr>Hillman, Amy A (N320445)</vt:lpwstr>
  </property>
  <property fmtid="{D5CDD505-2E9C-101B-9397-08002B2CF9AE}" pid="12" name="Objective-Path">
    <vt:lpwstr>Objective Global Folder:Scottish Public Services Ombudsman File Plan:Standards External:Sectors - Independent National Whistleblowing Officer Health:Engagement:Resource Pack Project: 2022-2024</vt:lpwstr>
  </property>
  <property fmtid="{D5CDD505-2E9C-101B-9397-08002B2CF9AE}" pid="13" name="Objective-Parent">
    <vt:lpwstr>Resource Pack Project: 2022-2024</vt:lpwstr>
  </property>
  <property fmtid="{D5CDD505-2E9C-101B-9397-08002B2CF9AE}" pid="14" name="Objective-State">
    <vt:lpwstr>Being Drafted</vt:lpwstr>
  </property>
  <property fmtid="{D5CDD505-2E9C-101B-9397-08002B2CF9AE}" pid="15" name="Objective-VersionId">
    <vt:lpwstr>vA64366551</vt:lpwstr>
  </property>
  <property fmtid="{D5CDD505-2E9C-101B-9397-08002B2CF9AE}" pid="16" name="Objective-Version">
    <vt:lpwstr>1.7</vt:lpwstr>
  </property>
  <property fmtid="{D5CDD505-2E9C-101B-9397-08002B2CF9AE}" pid="17" name="Objective-VersionNumber">
    <vt:r8>8</vt:r8>
  </property>
  <property fmtid="{D5CDD505-2E9C-101B-9397-08002B2CF9AE}" pid="18" name="Objective-VersionComment">
    <vt:lpwstr/>
  </property>
  <property fmtid="{D5CDD505-2E9C-101B-9397-08002B2CF9AE}" pid="19" name="Objective-FileNumber">
    <vt:lpwstr>BUSPROC/9572</vt:lpwstr>
  </property>
  <property fmtid="{D5CDD505-2E9C-101B-9397-08002B2CF9AE}" pid="20" name="Objective-Classification">
    <vt:lpwstr>OFFICIAL</vt:lpwstr>
  </property>
  <property fmtid="{D5CDD505-2E9C-101B-9397-08002B2CF9AE}" pid="21" name="Objective-Caveats">
    <vt:lpwstr>Caveat for Scottish Public Services Ombudsman</vt:lpwstr>
  </property>
  <property fmtid="{D5CDD505-2E9C-101B-9397-08002B2CF9AE}" pid="22" name="Objective-Date of Original">
    <vt:lpwstr/>
  </property>
  <property fmtid="{D5CDD505-2E9C-101B-9397-08002B2CF9AE}" pid="23" name="Objective-Date Received">
    <vt:lpwstr/>
  </property>
  <property fmtid="{D5CDD505-2E9C-101B-9397-08002B2CF9AE}" pid="24" name="Objective-SG Web Publication - Category">
    <vt:lpwstr/>
  </property>
  <property fmtid="{D5CDD505-2E9C-101B-9397-08002B2CF9AE}" pid="25" name="Objective-SG Web Publication - Category 2 Classification">
    <vt:lpwstr/>
  </property>
  <property fmtid="{D5CDD505-2E9C-101B-9397-08002B2CF9AE}" pid="26" name="Objective-Connect Creator">
    <vt:lpwstr/>
  </property>
  <property fmtid="{D5CDD505-2E9C-101B-9397-08002B2CF9AE}" pid="27" name="Objective-Required Redaction">
    <vt:lpwstr/>
  </property>
</Properties>
</file>