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8"/>
  </p:notesMasterIdLst>
  <p:sldIdLst>
    <p:sldId id="256" r:id="rId6"/>
    <p:sldId id="277" r:id="rId7"/>
    <p:sldId id="259" r:id="rId8"/>
    <p:sldId id="278" r:id="rId9"/>
    <p:sldId id="261" r:id="rId10"/>
    <p:sldId id="279" r:id="rId11"/>
    <p:sldId id="273" r:id="rId12"/>
    <p:sldId id="280" r:id="rId13"/>
    <p:sldId id="268" r:id="rId14"/>
    <p:sldId id="269" r:id="rId15"/>
    <p:sldId id="270" r:id="rId16"/>
    <p:sldId id="26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789E"/>
    <a:srgbClr val="60A6CA"/>
    <a:srgbClr val="0F2D69"/>
    <a:srgbClr val="1F37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9A1397-75CD-4B43-B048-879287DB993C}" v="18" dt="2023-02-10T14:27:37.6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682903-8B93-47C9-A7C9-FF79C7A960B0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73B7C6-3A2E-49EC-B70F-88234FADA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252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[facilitator shares next part of the scenario – CC’s have the option to take notes of key points to help with the next part of the discussion]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5C83D-2DA1-4B2D-A4BE-BCC2EF9F21F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607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5C83D-2DA1-4B2D-A4BE-BCC2EF9F21F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484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73B7C6-3A2E-49EC-B70F-88234FADA5F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314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[facilitator shares next part of the scenario – CC’s have the option to take notes of key points to help with the next part of the discussion]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5C83D-2DA1-4B2D-A4BE-BCC2EF9F21F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474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254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560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304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66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64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200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985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948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383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586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654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569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87C619C-EBAB-488E-96B9-153AA4C9B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30DA1C1-36FD-41D8-9826-EE797BF39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453312" cy="6858000"/>
          </a:xfrm>
          <a:custGeom>
            <a:avLst/>
            <a:gdLst>
              <a:gd name="connsiteX0" fmla="*/ 0 w 7433452"/>
              <a:gd name="connsiteY0" fmla="*/ 0 h 6858000"/>
              <a:gd name="connsiteX1" fmla="*/ 1592736 w 7433452"/>
              <a:gd name="connsiteY1" fmla="*/ 0 h 6858000"/>
              <a:gd name="connsiteX2" fmla="*/ 2171700 w 7433452"/>
              <a:gd name="connsiteY2" fmla="*/ 0 h 6858000"/>
              <a:gd name="connsiteX3" fmla="*/ 2762696 w 7433452"/>
              <a:gd name="connsiteY3" fmla="*/ 0 h 6858000"/>
              <a:gd name="connsiteX4" fmla="*/ 2829254 w 7433452"/>
              <a:gd name="connsiteY4" fmla="*/ 0 h 6858000"/>
              <a:gd name="connsiteX5" fmla="*/ 7415310 w 7433452"/>
              <a:gd name="connsiteY5" fmla="*/ 0 h 6858000"/>
              <a:gd name="connsiteX6" fmla="*/ 7405703 w 7433452"/>
              <a:gd name="connsiteY6" fmla="*/ 94814 h 6858000"/>
              <a:gd name="connsiteX7" fmla="*/ 7410754 w 7433452"/>
              <a:gd name="connsiteY7" fmla="*/ 421796 h 6858000"/>
              <a:gd name="connsiteX8" fmla="*/ 7414688 w 7433452"/>
              <a:gd name="connsiteY8" fmla="*/ 812192 h 6858000"/>
              <a:gd name="connsiteX9" fmla="*/ 7395017 w 7433452"/>
              <a:gd name="connsiteY9" fmla="*/ 1113642 h 6858000"/>
              <a:gd name="connsiteX10" fmla="*/ 7422810 w 7433452"/>
              <a:gd name="connsiteY10" fmla="*/ 1796708 h 6858000"/>
              <a:gd name="connsiteX11" fmla="*/ 7421161 w 7433452"/>
              <a:gd name="connsiteY11" fmla="*/ 2327333 h 6858000"/>
              <a:gd name="connsiteX12" fmla="*/ 7412023 w 7433452"/>
              <a:gd name="connsiteY12" fmla="*/ 2784280 h 6858000"/>
              <a:gd name="connsiteX13" fmla="*/ 7417480 w 7433452"/>
              <a:gd name="connsiteY13" fmla="*/ 2985458 h 6858000"/>
              <a:gd name="connsiteX14" fmla="*/ 7403774 w 7433452"/>
              <a:gd name="connsiteY14" fmla="*/ 3531096 h 6858000"/>
              <a:gd name="connsiteX15" fmla="*/ 7414307 w 7433452"/>
              <a:gd name="connsiteY15" fmla="*/ 4336830 h 6858000"/>
              <a:gd name="connsiteX16" fmla="*/ 7413419 w 7433452"/>
              <a:gd name="connsiteY16" fmla="*/ 5026893 h 6858000"/>
              <a:gd name="connsiteX17" fmla="*/ 7417734 w 7433452"/>
              <a:gd name="connsiteY17" fmla="*/ 5252632 h 6858000"/>
              <a:gd name="connsiteX18" fmla="*/ 7417734 w 7433452"/>
              <a:gd name="connsiteY18" fmla="*/ 5466282 h 6858000"/>
              <a:gd name="connsiteX19" fmla="*/ 7379659 w 7433452"/>
              <a:gd name="connsiteY19" fmla="*/ 6121225 h 6858000"/>
              <a:gd name="connsiteX20" fmla="*/ 7395115 w 7433452"/>
              <a:gd name="connsiteY20" fmla="*/ 6708907 h 6858000"/>
              <a:gd name="connsiteX21" fmla="*/ 7412408 w 7433452"/>
              <a:gd name="connsiteY21" fmla="*/ 6858000 h 6858000"/>
              <a:gd name="connsiteX22" fmla="*/ 2829254 w 7433452"/>
              <a:gd name="connsiteY22" fmla="*/ 6858000 h 6858000"/>
              <a:gd name="connsiteX23" fmla="*/ 2762696 w 7433452"/>
              <a:gd name="connsiteY23" fmla="*/ 6858000 h 6858000"/>
              <a:gd name="connsiteX24" fmla="*/ 2171700 w 7433452"/>
              <a:gd name="connsiteY24" fmla="*/ 6858000 h 6858000"/>
              <a:gd name="connsiteX25" fmla="*/ 1592736 w 7433452"/>
              <a:gd name="connsiteY25" fmla="*/ 6858000 h 6858000"/>
              <a:gd name="connsiteX26" fmla="*/ 0 w 7433452"/>
              <a:gd name="connsiteY2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433452" h="6858000">
                <a:moveTo>
                  <a:pt x="0" y="0"/>
                </a:moveTo>
                <a:lnTo>
                  <a:pt x="1592736" y="0"/>
                </a:lnTo>
                <a:lnTo>
                  <a:pt x="2171700" y="0"/>
                </a:lnTo>
                <a:lnTo>
                  <a:pt x="2762696" y="0"/>
                </a:lnTo>
                <a:lnTo>
                  <a:pt x="2829254" y="0"/>
                </a:lnTo>
                <a:lnTo>
                  <a:pt x="7415310" y="0"/>
                </a:lnTo>
                <a:lnTo>
                  <a:pt x="7405703" y="94814"/>
                </a:lnTo>
                <a:cubicBezTo>
                  <a:pt x="7398856" y="203629"/>
                  <a:pt x="7403520" y="312712"/>
                  <a:pt x="7410754" y="421796"/>
                </a:cubicBezTo>
                <a:cubicBezTo>
                  <a:pt x="7421580" y="551656"/>
                  <a:pt x="7422900" y="682144"/>
                  <a:pt x="7414688" y="812192"/>
                </a:cubicBezTo>
                <a:cubicBezTo>
                  <a:pt x="7406693" y="912591"/>
                  <a:pt x="7397682" y="1012988"/>
                  <a:pt x="7395017" y="1113642"/>
                </a:cubicBezTo>
                <a:cubicBezTo>
                  <a:pt x="7388670" y="1342689"/>
                  <a:pt x="7407708" y="1569316"/>
                  <a:pt x="7422810" y="1796708"/>
                </a:cubicBezTo>
                <a:cubicBezTo>
                  <a:pt x="7434487" y="1973710"/>
                  <a:pt x="7439944" y="2150457"/>
                  <a:pt x="7421161" y="2327333"/>
                </a:cubicBezTo>
                <a:cubicBezTo>
                  <a:pt x="7405170" y="2479266"/>
                  <a:pt x="7396793" y="2631453"/>
                  <a:pt x="7412023" y="2784280"/>
                </a:cubicBezTo>
                <a:cubicBezTo>
                  <a:pt x="7418749" y="2851085"/>
                  <a:pt x="7425984" y="2918653"/>
                  <a:pt x="7417480" y="2985458"/>
                </a:cubicBezTo>
                <a:cubicBezTo>
                  <a:pt x="7394508" y="3167039"/>
                  <a:pt x="7398063" y="3349132"/>
                  <a:pt x="7403774" y="3531096"/>
                </a:cubicBezTo>
                <a:cubicBezTo>
                  <a:pt x="7412277" y="3799715"/>
                  <a:pt x="7426364" y="4067954"/>
                  <a:pt x="7414307" y="4336830"/>
                </a:cubicBezTo>
                <a:cubicBezTo>
                  <a:pt x="7404027" y="4566639"/>
                  <a:pt x="7420653" y="4796831"/>
                  <a:pt x="7413419" y="5026893"/>
                </a:cubicBezTo>
                <a:cubicBezTo>
                  <a:pt x="7410982" y="5102162"/>
                  <a:pt x="7412429" y="5177504"/>
                  <a:pt x="7417734" y="5252632"/>
                </a:cubicBezTo>
                <a:cubicBezTo>
                  <a:pt x="7424271" y="5323700"/>
                  <a:pt x="7424271" y="5395213"/>
                  <a:pt x="7417734" y="5466282"/>
                </a:cubicBezTo>
                <a:cubicBezTo>
                  <a:pt x="7393239" y="5683875"/>
                  <a:pt x="7383214" y="5902486"/>
                  <a:pt x="7379659" y="6121225"/>
                </a:cubicBezTo>
                <a:cubicBezTo>
                  <a:pt x="7376423" y="6317442"/>
                  <a:pt x="7378041" y="6513586"/>
                  <a:pt x="7395115" y="6708907"/>
                </a:cubicBezTo>
                <a:lnTo>
                  <a:pt x="7412408" y="6858000"/>
                </a:lnTo>
                <a:lnTo>
                  <a:pt x="2829254" y="6858000"/>
                </a:lnTo>
                <a:lnTo>
                  <a:pt x="2762696" y="6858000"/>
                </a:lnTo>
                <a:lnTo>
                  <a:pt x="2171700" y="6858000"/>
                </a:lnTo>
                <a:lnTo>
                  <a:pt x="159273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84632"/>
            <a:ext cx="6081713" cy="3566160"/>
          </a:xfrm>
        </p:spPr>
        <p:txBody>
          <a:bodyPr>
            <a:normAutofit/>
          </a:bodyPr>
          <a:lstStyle/>
          <a:p>
            <a:pPr algn="l"/>
            <a:r>
              <a:rPr lang="en-GB" sz="6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 Contact </a:t>
            </a:r>
            <a:br>
              <a:rPr lang="en-GB" sz="6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6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Study Session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480560"/>
            <a:ext cx="6081713" cy="1572768"/>
          </a:xfrm>
        </p:spPr>
        <p:txBody>
          <a:bodyPr>
            <a:normAutofit lnSpcReduction="10000"/>
          </a:bodyPr>
          <a:lstStyle/>
          <a:p>
            <a:pPr algn="l"/>
            <a:endParaRPr lang="en-GB">
              <a:solidFill>
                <a:srgbClr val="FFFFFF"/>
              </a:solidFill>
            </a:endParaRPr>
          </a:p>
          <a:p>
            <a:pPr algn="l"/>
            <a:r>
              <a:rPr lang="en-GB" sz="4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Raising cultural equalities issues</a:t>
            </a:r>
            <a:endParaRPr lang="en-GB" sz="4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35BC54F7-1315-4D6C-9420-A5BF0CDDB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5475" y="4252192"/>
            <a:ext cx="4056549" cy="18288"/>
          </a:xfrm>
          <a:custGeom>
            <a:avLst/>
            <a:gdLst>
              <a:gd name="connsiteX0" fmla="*/ 0 w 4056549"/>
              <a:gd name="connsiteY0" fmla="*/ 0 h 18288"/>
              <a:gd name="connsiteX1" fmla="*/ 676092 w 4056549"/>
              <a:gd name="connsiteY1" fmla="*/ 0 h 18288"/>
              <a:gd name="connsiteX2" fmla="*/ 1271052 w 4056549"/>
              <a:gd name="connsiteY2" fmla="*/ 0 h 18288"/>
              <a:gd name="connsiteX3" fmla="*/ 1947144 w 4056549"/>
              <a:gd name="connsiteY3" fmla="*/ 0 h 18288"/>
              <a:gd name="connsiteX4" fmla="*/ 2501539 w 4056549"/>
              <a:gd name="connsiteY4" fmla="*/ 0 h 18288"/>
              <a:gd name="connsiteX5" fmla="*/ 3137065 w 4056549"/>
              <a:gd name="connsiteY5" fmla="*/ 0 h 18288"/>
              <a:gd name="connsiteX6" fmla="*/ 4056549 w 4056549"/>
              <a:gd name="connsiteY6" fmla="*/ 0 h 18288"/>
              <a:gd name="connsiteX7" fmla="*/ 4056549 w 4056549"/>
              <a:gd name="connsiteY7" fmla="*/ 18288 h 18288"/>
              <a:gd name="connsiteX8" fmla="*/ 3380458 w 4056549"/>
              <a:gd name="connsiteY8" fmla="*/ 18288 h 18288"/>
              <a:gd name="connsiteX9" fmla="*/ 2663801 w 4056549"/>
              <a:gd name="connsiteY9" fmla="*/ 18288 h 18288"/>
              <a:gd name="connsiteX10" fmla="*/ 2068840 w 4056549"/>
              <a:gd name="connsiteY10" fmla="*/ 18288 h 18288"/>
              <a:gd name="connsiteX11" fmla="*/ 1311618 w 4056549"/>
              <a:gd name="connsiteY11" fmla="*/ 18288 h 18288"/>
              <a:gd name="connsiteX12" fmla="*/ 716657 w 4056549"/>
              <a:gd name="connsiteY12" fmla="*/ 18288 h 18288"/>
              <a:gd name="connsiteX13" fmla="*/ 0 w 4056549"/>
              <a:gd name="connsiteY13" fmla="*/ 18288 h 18288"/>
              <a:gd name="connsiteX14" fmla="*/ 0 w 4056549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056549" h="18288" fill="none" extrusionOk="0">
                <a:moveTo>
                  <a:pt x="0" y="0"/>
                </a:moveTo>
                <a:cubicBezTo>
                  <a:pt x="324395" y="-12272"/>
                  <a:pt x="437185" y="20747"/>
                  <a:pt x="676092" y="0"/>
                </a:cubicBezTo>
                <a:cubicBezTo>
                  <a:pt x="914999" y="-20747"/>
                  <a:pt x="980886" y="20074"/>
                  <a:pt x="1271052" y="0"/>
                </a:cubicBezTo>
                <a:cubicBezTo>
                  <a:pt x="1561218" y="-20074"/>
                  <a:pt x="1609815" y="19965"/>
                  <a:pt x="1947144" y="0"/>
                </a:cubicBezTo>
                <a:cubicBezTo>
                  <a:pt x="2284473" y="-19965"/>
                  <a:pt x="2317816" y="-23682"/>
                  <a:pt x="2501539" y="0"/>
                </a:cubicBezTo>
                <a:cubicBezTo>
                  <a:pt x="2685262" y="23682"/>
                  <a:pt x="2879461" y="12712"/>
                  <a:pt x="3137065" y="0"/>
                </a:cubicBezTo>
                <a:cubicBezTo>
                  <a:pt x="3394669" y="-12712"/>
                  <a:pt x="3618306" y="-41742"/>
                  <a:pt x="4056549" y="0"/>
                </a:cubicBezTo>
                <a:cubicBezTo>
                  <a:pt x="4056201" y="6465"/>
                  <a:pt x="4056979" y="10922"/>
                  <a:pt x="4056549" y="18288"/>
                </a:cubicBezTo>
                <a:cubicBezTo>
                  <a:pt x="3807729" y="-7540"/>
                  <a:pt x="3536237" y="12619"/>
                  <a:pt x="3380458" y="18288"/>
                </a:cubicBezTo>
                <a:cubicBezTo>
                  <a:pt x="3224679" y="23957"/>
                  <a:pt x="2967497" y="23368"/>
                  <a:pt x="2663801" y="18288"/>
                </a:cubicBezTo>
                <a:cubicBezTo>
                  <a:pt x="2360105" y="13208"/>
                  <a:pt x="2359716" y="-8821"/>
                  <a:pt x="2068840" y="18288"/>
                </a:cubicBezTo>
                <a:cubicBezTo>
                  <a:pt x="1777964" y="45397"/>
                  <a:pt x="1641909" y="31681"/>
                  <a:pt x="1311618" y="18288"/>
                </a:cubicBezTo>
                <a:cubicBezTo>
                  <a:pt x="981327" y="4895"/>
                  <a:pt x="990410" y="11155"/>
                  <a:pt x="716657" y="18288"/>
                </a:cubicBezTo>
                <a:cubicBezTo>
                  <a:pt x="442904" y="25421"/>
                  <a:pt x="330722" y="13665"/>
                  <a:pt x="0" y="18288"/>
                </a:cubicBezTo>
                <a:cubicBezTo>
                  <a:pt x="75" y="12069"/>
                  <a:pt x="515" y="5650"/>
                  <a:pt x="0" y="0"/>
                </a:cubicBezTo>
                <a:close/>
              </a:path>
              <a:path w="4056549" h="18288" stroke="0" extrusionOk="0">
                <a:moveTo>
                  <a:pt x="0" y="0"/>
                </a:moveTo>
                <a:cubicBezTo>
                  <a:pt x="175099" y="13469"/>
                  <a:pt x="459673" y="14529"/>
                  <a:pt x="594961" y="0"/>
                </a:cubicBezTo>
                <a:cubicBezTo>
                  <a:pt x="730249" y="-14529"/>
                  <a:pt x="873178" y="22015"/>
                  <a:pt x="1149356" y="0"/>
                </a:cubicBezTo>
                <a:cubicBezTo>
                  <a:pt x="1425534" y="-22015"/>
                  <a:pt x="1498871" y="-21513"/>
                  <a:pt x="1744316" y="0"/>
                </a:cubicBezTo>
                <a:cubicBezTo>
                  <a:pt x="1989761" y="21513"/>
                  <a:pt x="2112991" y="-46"/>
                  <a:pt x="2420408" y="0"/>
                </a:cubicBezTo>
                <a:cubicBezTo>
                  <a:pt x="2727825" y="46"/>
                  <a:pt x="2880256" y="-10040"/>
                  <a:pt x="3137065" y="0"/>
                </a:cubicBezTo>
                <a:cubicBezTo>
                  <a:pt x="3393874" y="10040"/>
                  <a:pt x="3704325" y="-6685"/>
                  <a:pt x="4056549" y="0"/>
                </a:cubicBezTo>
                <a:cubicBezTo>
                  <a:pt x="4055732" y="6895"/>
                  <a:pt x="4055770" y="11206"/>
                  <a:pt x="4056549" y="18288"/>
                </a:cubicBezTo>
                <a:cubicBezTo>
                  <a:pt x="3812770" y="11959"/>
                  <a:pt x="3533996" y="-5717"/>
                  <a:pt x="3299327" y="18288"/>
                </a:cubicBezTo>
                <a:cubicBezTo>
                  <a:pt x="3064658" y="42293"/>
                  <a:pt x="2940381" y="24492"/>
                  <a:pt x="2744931" y="18288"/>
                </a:cubicBezTo>
                <a:cubicBezTo>
                  <a:pt x="2549481" y="12084"/>
                  <a:pt x="2252169" y="51841"/>
                  <a:pt x="1987709" y="18288"/>
                </a:cubicBezTo>
                <a:cubicBezTo>
                  <a:pt x="1723249" y="-15265"/>
                  <a:pt x="1438946" y="3423"/>
                  <a:pt x="1230487" y="18288"/>
                </a:cubicBezTo>
                <a:cubicBezTo>
                  <a:pt x="1022028" y="33153"/>
                  <a:pt x="795957" y="18596"/>
                  <a:pt x="676092" y="18288"/>
                </a:cubicBezTo>
                <a:cubicBezTo>
                  <a:pt x="556227" y="17980"/>
                  <a:pt x="334853" y="39451"/>
                  <a:pt x="0" y="18288"/>
                </a:cubicBezTo>
                <a:cubicBezTo>
                  <a:pt x="95" y="14343"/>
                  <a:pt x="742" y="686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B663AD9-7558-585B-DC0D-484A111FEE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3105" y="135213"/>
            <a:ext cx="4272212" cy="427221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096CD94-B028-B96E-D536-0DE539CA00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3898" y="4252192"/>
            <a:ext cx="3350625" cy="1976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678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9988" y="293039"/>
            <a:ext cx="9144000" cy="1091824"/>
          </a:xfrm>
        </p:spPr>
        <p:txBody>
          <a:bodyPr>
            <a:normAutofit/>
          </a:bodyPr>
          <a:lstStyle/>
          <a:p>
            <a:pPr algn="l"/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has been agreed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184" y="1475233"/>
            <a:ext cx="11158176" cy="5180468"/>
          </a:xfrm>
        </p:spPr>
        <p:txBody>
          <a:bodyPr>
            <a:normAutofit lnSpcReduction="10000"/>
          </a:bodyPr>
          <a:lstStyle/>
          <a:p>
            <a:pPr algn="l"/>
            <a:endParaRPr lang="en-GB" dirty="0">
              <a:solidFill>
                <a:srgbClr val="FF0000"/>
              </a:solidFill>
            </a:endParaRPr>
          </a:p>
          <a:p>
            <a:pPr marL="457200" indent="-457200" algn="l">
              <a:lnSpc>
                <a:spcPct val="17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n-GB" sz="3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30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whistleblowers</a:t>
            </a:r>
            <a:r>
              <a:rPr lang="en-GB" sz="3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wish to access the Standards but do not need support from you</a:t>
            </a:r>
          </a:p>
          <a:p>
            <a:pPr marL="457200" indent="-457200" algn="l">
              <a:lnSpc>
                <a:spcPct val="17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n-GB" sz="3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30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whistleblowers</a:t>
            </a:r>
            <a:r>
              <a:rPr lang="en-GB" sz="3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will raise directly with a lead person representing the group</a:t>
            </a:r>
          </a:p>
          <a:p>
            <a:pPr marL="457200" indent="-457200" algn="l">
              <a:lnSpc>
                <a:spcPct val="17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n-GB" sz="3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Board will assess eligibility for the whistleblowing procedure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4B74AC-09E1-0223-FA6F-BE14637941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1C630E4-510D-97C1-4128-E819692F0F09}"/>
              </a:ext>
            </a:extLst>
          </p:cNvPr>
          <p:cNvCxnSpPr/>
          <p:nvPr/>
        </p:nvCxnSpPr>
        <p:spPr>
          <a:xfrm>
            <a:off x="0" y="1690688"/>
            <a:ext cx="12192000" cy="0"/>
          </a:xfrm>
          <a:prstGeom prst="line">
            <a:avLst/>
          </a:prstGeom>
          <a:ln w="38100">
            <a:solidFill>
              <a:srgbClr val="96789E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4879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33537" y="280847"/>
            <a:ext cx="9144000" cy="1116208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– part three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352" y="2165469"/>
            <a:ext cx="11609727" cy="4995819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there anything that you would have done differently?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 you know that you could contact the </a:t>
            </a:r>
            <a:r>
              <a:rPr lang="en-GB" sz="28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INWO</a:t>
            </a: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other Confidential Contacts for advice if needed?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did it feel to work through this example?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there any takeaway actions for you?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CF65C6-A906-C2B0-394A-4971CCB187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93F1D22-3475-4315-E714-AE5E76F92745}"/>
              </a:ext>
            </a:extLst>
          </p:cNvPr>
          <p:cNvCxnSpPr/>
          <p:nvPr/>
        </p:nvCxnSpPr>
        <p:spPr>
          <a:xfrm>
            <a:off x="0" y="1690688"/>
            <a:ext cx="12192000" cy="0"/>
          </a:xfrm>
          <a:prstGeom prst="line">
            <a:avLst/>
          </a:prstGeom>
          <a:ln w="38100">
            <a:solidFill>
              <a:srgbClr val="96789E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4B9BC6C-9B40-D0A7-E78E-8F43368428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2346" y="2609636"/>
            <a:ext cx="3724381" cy="3724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178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24241"/>
            <a:ext cx="12192000" cy="1062385"/>
          </a:xfrm>
        </p:spPr>
        <p:txBody>
          <a:bodyPr>
            <a:normAutofit/>
          </a:bodyPr>
          <a:lstStyle/>
          <a:p>
            <a:r>
              <a:rPr lang="en-GB" sz="7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02566"/>
            <a:ext cx="12192000" cy="2352907"/>
          </a:xfrm>
        </p:spPr>
        <p:txBody>
          <a:bodyPr>
            <a:normAutofit fontScale="92500" lnSpcReduction="10000"/>
          </a:bodyPr>
          <a:lstStyle/>
          <a:p>
            <a:pPr algn="l"/>
            <a:endParaRPr lang="en-GB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is a hand out to take away</a:t>
            </a:r>
          </a:p>
          <a:p>
            <a:pPr>
              <a:lnSpc>
                <a:spcPct val="150000"/>
              </a:lnSpc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includes the full case study, some key learning points and links to helpful sources of information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6FB2BC-0649-0A1C-B142-3D89DFF53B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84" y="202298"/>
            <a:ext cx="2963032" cy="1753501"/>
          </a:xfrm>
          <a:prstGeom prst="rect">
            <a:avLst/>
          </a:prstGeom>
        </p:spPr>
      </p:pic>
      <p:pic>
        <p:nvPicPr>
          <p:cNvPr id="6" name="Picture 5" descr="Shape&#10;&#10;Description automatically generated">
            <a:extLst>
              <a:ext uri="{FF2B5EF4-FFF2-40B4-BE49-F238E27FC236}">
                <a16:creationId xmlns:a16="http://schemas.microsoft.com/office/drawing/2014/main" id="{5ACFF25A-9DA7-8EA5-BC16-BD3118561A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1700" y="-285402"/>
            <a:ext cx="3886200" cy="3886200"/>
          </a:xfrm>
          <a:prstGeom prst="rect">
            <a:avLst/>
          </a:prstGeom>
        </p:spPr>
      </p:pic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DE1138D4-A2A0-DDAE-A11D-6B1D374AA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2808" y="6510229"/>
            <a:ext cx="4114800" cy="365125"/>
          </a:xfrm>
        </p:spPr>
        <p:txBody>
          <a:bodyPr/>
          <a:lstStyle/>
          <a:p>
            <a:r>
              <a:rPr lang="en-GB" dirty="0"/>
              <a:t>CC Case Study 5</a:t>
            </a:r>
          </a:p>
        </p:txBody>
      </p:sp>
    </p:spTree>
    <p:extLst>
      <p:ext uri="{BB962C8B-B14F-4D97-AF65-F5344CB8AC3E}">
        <p14:creationId xmlns:p14="http://schemas.microsoft.com/office/powerpoint/2010/main" val="4189969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932" y="1767289"/>
            <a:ext cx="6407889" cy="1272934"/>
          </a:xfrm>
        </p:spPr>
        <p:txBody>
          <a:bodyPr/>
          <a:lstStyle/>
          <a:p>
            <a:r>
              <a:rPr lang="en-GB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have mail!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5020" y="2403756"/>
            <a:ext cx="6638229" cy="3661697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3000" dirty="0">
              <a:solidFill>
                <a:srgbClr val="0F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900" dirty="0">
              <a:solidFill>
                <a:srgbClr val="0F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receive an email from a group of concerned staff.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a few minutes to read the email.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ED77FD-24CB-4AFA-3984-43588B63BF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D778ED6-EECE-68B0-2F31-23A1D788BE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4795" y="1512177"/>
            <a:ext cx="4737215" cy="4388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245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6682" y="280847"/>
            <a:ext cx="9144000" cy="1116208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– part one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513" y="2147188"/>
            <a:ext cx="11609727" cy="4995819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need to consider any practical preparations for your conversation?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your first thoughts?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questions do you have?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information do you think you might need to pass on to the group?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C19C0B-629E-DC74-9EC2-BA06B8872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CAD27FE-7B6E-BC8F-E2DB-DA5430AE38F6}"/>
              </a:ext>
            </a:extLst>
          </p:cNvPr>
          <p:cNvCxnSpPr/>
          <p:nvPr/>
        </p:nvCxnSpPr>
        <p:spPr>
          <a:xfrm>
            <a:off x="0" y="1690688"/>
            <a:ext cx="12192000" cy="0"/>
          </a:xfrm>
          <a:prstGeom prst="line">
            <a:avLst/>
          </a:prstGeom>
          <a:ln w="38100">
            <a:solidFill>
              <a:srgbClr val="96789E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10E2A090-83DB-28DE-C4CB-2000A743F8A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8167" y="2373100"/>
            <a:ext cx="3267813" cy="3267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790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73640"/>
            <a:ext cx="9144000" cy="155512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happened?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382B588-9A98-6FCA-CBFD-63F9F0A19E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sp>
        <p:nvSpPr>
          <p:cNvPr id="6" name="sketch line">
            <a:extLst>
              <a:ext uri="{FF2B5EF4-FFF2-40B4-BE49-F238E27FC236}">
                <a16:creationId xmlns:a16="http://schemas.microsoft.com/office/drawing/2014/main" id="{BC03640F-EA49-D381-E4AC-FE7C49D860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5174" y="4028761"/>
            <a:ext cx="5761651" cy="117938"/>
          </a:xfrm>
          <a:custGeom>
            <a:avLst/>
            <a:gdLst>
              <a:gd name="connsiteX0" fmla="*/ 0 w 5761651"/>
              <a:gd name="connsiteY0" fmla="*/ 0 h 117938"/>
              <a:gd name="connsiteX1" fmla="*/ 524950 w 5761651"/>
              <a:gd name="connsiteY1" fmla="*/ 0 h 117938"/>
              <a:gd name="connsiteX2" fmla="*/ 1049901 w 5761651"/>
              <a:gd name="connsiteY2" fmla="*/ 0 h 117938"/>
              <a:gd name="connsiteX3" fmla="*/ 1747701 w 5761651"/>
              <a:gd name="connsiteY3" fmla="*/ 0 h 117938"/>
              <a:gd name="connsiteX4" fmla="*/ 2445501 w 5761651"/>
              <a:gd name="connsiteY4" fmla="*/ 0 h 117938"/>
              <a:gd name="connsiteX5" fmla="*/ 3028068 w 5761651"/>
              <a:gd name="connsiteY5" fmla="*/ 0 h 117938"/>
              <a:gd name="connsiteX6" fmla="*/ 3553018 w 5761651"/>
              <a:gd name="connsiteY6" fmla="*/ 0 h 117938"/>
              <a:gd name="connsiteX7" fmla="*/ 4077969 w 5761651"/>
              <a:gd name="connsiteY7" fmla="*/ 0 h 117938"/>
              <a:gd name="connsiteX8" fmla="*/ 4545302 w 5761651"/>
              <a:gd name="connsiteY8" fmla="*/ 0 h 117938"/>
              <a:gd name="connsiteX9" fmla="*/ 5761651 w 5761651"/>
              <a:gd name="connsiteY9" fmla="*/ 0 h 117938"/>
              <a:gd name="connsiteX10" fmla="*/ 5761651 w 5761651"/>
              <a:gd name="connsiteY10" fmla="*/ 117938 h 117938"/>
              <a:gd name="connsiteX11" fmla="*/ 5179084 w 5761651"/>
              <a:gd name="connsiteY11" fmla="*/ 117938 h 117938"/>
              <a:gd name="connsiteX12" fmla="*/ 4596517 w 5761651"/>
              <a:gd name="connsiteY12" fmla="*/ 117938 h 117938"/>
              <a:gd name="connsiteX13" fmla="*/ 4013950 w 5761651"/>
              <a:gd name="connsiteY13" fmla="*/ 117938 h 117938"/>
              <a:gd name="connsiteX14" fmla="*/ 3373767 w 5761651"/>
              <a:gd name="connsiteY14" fmla="*/ 117938 h 117938"/>
              <a:gd name="connsiteX15" fmla="*/ 2675967 w 5761651"/>
              <a:gd name="connsiteY15" fmla="*/ 117938 h 117938"/>
              <a:gd name="connsiteX16" fmla="*/ 2208633 w 5761651"/>
              <a:gd name="connsiteY16" fmla="*/ 117938 h 117938"/>
              <a:gd name="connsiteX17" fmla="*/ 1741299 w 5761651"/>
              <a:gd name="connsiteY17" fmla="*/ 117938 h 117938"/>
              <a:gd name="connsiteX18" fmla="*/ 1273965 w 5761651"/>
              <a:gd name="connsiteY18" fmla="*/ 117938 h 117938"/>
              <a:gd name="connsiteX19" fmla="*/ 749015 w 5761651"/>
              <a:gd name="connsiteY19" fmla="*/ 117938 h 117938"/>
              <a:gd name="connsiteX20" fmla="*/ 0 w 5761651"/>
              <a:gd name="connsiteY20" fmla="*/ 117938 h 117938"/>
              <a:gd name="connsiteX21" fmla="*/ 0 w 5761651"/>
              <a:gd name="connsiteY21" fmla="*/ 0 h 117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761651" h="117938" fill="none" extrusionOk="0">
                <a:moveTo>
                  <a:pt x="0" y="0"/>
                </a:moveTo>
                <a:cubicBezTo>
                  <a:pt x="184699" y="18404"/>
                  <a:pt x="289123" y="4423"/>
                  <a:pt x="524950" y="0"/>
                </a:cubicBezTo>
                <a:cubicBezTo>
                  <a:pt x="760777" y="-4423"/>
                  <a:pt x="861813" y="-22612"/>
                  <a:pt x="1049901" y="0"/>
                </a:cubicBezTo>
                <a:cubicBezTo>
                  <a:pt x="1237989" y="22612"/>
                  <a:pt x="1424805" y="33462"/>
                  <a:pt x="1747701" y="0"/>
                </a:cubicBezTo>
                <a:cubicBezTo>
                  <a:pt x="2070597" y="-33462"/>
                  <a:pt x="2249880" y="8521"/>
                  <a:pt x="2445501" y="0"/>
                </a:cubicBezTo>
                <a:cubicBezTo>
                  <a:pt x="2641122" y="-8521"/>
                  <a:pt x="2816684" y="-6037"/>
                  <a:pt x="3028068" y="0"/>
                </a:cubicBezTo>
                <a:cubicBezTo>
                  <a:pt x="3239452" y="6037"/>
                  <a:pt x="3423184" y="10621"/>
                  <a:pt x="3553018" y="0"/>
                </a:cubicBezTo>
                <a:cubicBezTo>
                  <a:pt x="3682852" y="-10621"/>
                  <a:pt x="3938012" y="-103"/>
                  <a:pt x="4077969" y="0"/>
                </a:cubicBezTo>
                <a:cubicBezTo>
                  <a:pt x="4217926" y="103"/>
                  <a:pt x="4447842" y="10466"/>
                  <a:pt x="4545302" y="0"/>
                </a:cubicBezTo>
                <a:cubicBezTo>
                  <a:pt x="4642762" y="-10466"/>
                  <a:pt x="5173026" y="-56767"/>
                  <a:pt x="5761651" y="0"/>
                </a:cubicBezTo>
                <a:cubicBezTo>
                  <a:pt x="5766684" y="53421"/>
                  <a:pt x="5763489" y="91517"/>
                  <a:pt x="5761651" y="117938"/>
                </a:cubicBezTo>
                <a:cubicBezTo>
                  <a:pt x="5642185" y="136038"/>
                  <a:pt x="5381734" y="144028"/>
                  <a:pt x="5179084" y="117938"/>
                </a:cubicBezTo>
                <a:cubicBezTo>
                  <a:pt x="4976434" y="91848"/>
                  <a:pt x="4740904" y="126842"/>
                  <a:pt x="4596517" y="117938"/>
                </a:cubicBezTo>
                <a:cubicBezTo>
                  <a:pt x="4452130" y="109034"/>
                  <a:pt x="4215921" y="105664"/>
                  <a:pt x="4013950" y="117938"/>
                </a:cubicBezTo>
                <a:cubicBezTo>
                  <a:pt x="3811979" y="130212"/>
                  <a:pt x="3557860" y="121278"/>
                  <a:pt x="3373767" y="117938"/>
                </a:cubicBezTo>
                <a:cubicBezTo>
                  <a:pt x="3189674" y="114598"/>
                  <a:pt x="2862027" y="123412"/>
                  <a:pt x="2675967" y="117938"/>
                </a:cubicBezTo>
                <a:cubicBezTo>
                  <a:pt x="2489907" y="112464"/>
                  <a:pt x="2358212" y="107057"/>
                  <a:pt x="2208633" y="117938"/>
                </a:cubicBezTo>
                <a:cubicBezTo>
                  <a:pt x="2059054" y="128819"/>
                  <a:pt x="1909845" y="99386"/>
                  <a:pt x="1741299" y="117938"/>
                </a:cubicBezTo>
                <a:cubicBezTo>
                  <a:pt x="1572753" y="136490"/>
                  <a:pt x="1377061" y="131386"/>
                  <a:pt x="1273965" y="117938"/>
                </a:cubicBezTo>
                <a:cubicBezTo>
                  <a:pt x="1170869" y="104490"/>
                  <a:pt x="889056" y="119631"/>
                  <a:pt x="749015" y="117938"/>
                </a:cubicBezTo>
                <a:cubicBezTo>
                  <a:pt x="608974" y="116246"/>
                  <a:pt x="255605" y="152886"/>
                  <a:pt x="0" y="117938"/>
                </a:cubicBezTo>
                <a:cubicBezTo>
                  <a:pt x="-1349" y="65247"/>
                  <a:pt x="-454" y="34925"/>
                  <a:pt x="0" y="0"/>
                </a:cubicBezTo>
                <a:close/>
              </a:path>
              <a:path w="5761651" h="117938" stroke="0" extrusionOk="0">
                <a:moveTo>
                  <a:pt x="0" y="0"/>
                </a:moveTo>
                <a:cubicBezTo>
                  <a:pt x="132185" y="-18379"/>
                  <a:pt x="335071" y="3744"/>
                  <a:pt x="524950" y="0"/>
                </a:cubicBezTo>
                <a:cubicBezTo>
                  <a:pt x="714829" y="-3744"/>
                  <a:pt x="867421" y="2060"/>
                  <a:pt x="992284" y="0"/>
                </a:cubicBezTo>
                <a:cubicBezTo>
                  <a:pt x="1117147" y="-2060"/>
                  <a:pt x="1359792" y="-18350"/>
                  <a:pt x="1517235" y="0"/>
                </a:cubicBezTo>
                <a:cubicBezTo>
                  <a:pt x="1674678" y="18350"/>
                  <a:pt x="1966700" y="18651"/>
                  <a:pt x="2157418" y="0"/>
                </a:cubicBezTo>
                <a:cubicBezTo>
                  <a:pt x="2348136" y="-18651"/>
                  <a:pt x="2639202" y="3398"/>
                  <a:pt x="2855218" y="0"/>
                </a:cubicBezTo>
                <a:cubicBezTo>
                  <a:pt x="3071234" y="-3398"/>
                  <a:pt x="3333545" y="-20206"/>
                  <a:pt x="3610635" y="0"/>
                </a:cubicBezTo>
                <a:cubicBezTo>
                  <a:pt x="3887725" y="20206"/>
                  <a:pt x="4080246" y="29595"/>
                  <a:pt x="4366051" y="0"/>
                </a:cubicBezTo>
                <a:cubicBezTo>
                  <a:pt x="4651856" y="-29595"/>
                  <a:pt x="4736349" y="3118"/>
                  <a:pt x="4948618" y="0"/>
                </a:cubicBezTo>
                <a:cubicBezTo>
                  <a:pt x="5160887" y="-3118"/>
                  <a:pt x="5507520" y="39499"/>
                  <a:pt x="5761651" y="0"/>
                </a:cubicBezTo>
                <a:cubicBezTo>
                  <a:pt x="5764771" y="26892"/>
                  <a:pt x="5765952" y="75560"/>
                  <a:pt x="5761651" y="117938"/>
                </a:cubicBezTo>
                <a:cubicBezTo>
                  <a:pt x="5577069" y="128724"/>
                  <a:pt x="5408855" y="129599"/>
                  <a:pt x="5294317" y="117938"/>
                </a:cubicBezTo>
                <a:cubicBezTo>
                  <a:pt x="5179779" y="106277"/>
                  <a:pt x="4921866" y="123191"/>
                  <a:pt x="4826983" y="117938"/>
                </a:cubicBezTo>
                <a:cubicBezTo>
                  <a:pt x="4732100" y="112685"/>
                  <a:pt x="4364335" y="148115"/>
                  <a:pt x="4129183" y="117938"/>
                </a:cubicBezTo>
                <a:cubicBezTo>
                  <a:pt x="3894031" y="87761"/>
                  <a:pt x="3671182" y="123700"/>
                  <a:pt x="3546616" y="117938"/>
                </a:cubicBezTo>
                <a:cubicBezTo>
                  <a:pt x="3422050" y="112176"/>
                  <a:pt x="3159284" y="98792"/>
                  <a:pt x="2964049" y="117938"/>
                </a:cubicBezTo>
                <a:cubicBezTo>
                  <a:pt x="2768814" y="137084"/>
                  <a:pt x="2478371" y="122705"/>
                  <a:pt x="2208633" y="117938"/>
                </a:cubicBezTo>
                <a:cubicBezTo>
                  <a:pt x="1938895" y="113171"/>
                  <a:pt x="1869601" y="120694"/>
                  <a:pt x="1683682" y="117938"/>
                </a:cubicBezTo>
                <a:cubicBezTo>
                  <a:pt x="1497763" y="115182"/>
                  <a:pt x="1202776" y="98991"/>
                  <a:pt x="985883" y="117938"/>
                </a:cubicBezTo>
                <a:cubicBezTo>
                  <a:pt x="768990" y="136885"/>
                  <a:pt x="201535" y="109893"/>
                  <a:pt x="0" y="117938"/>
                </a:cubicBezTo>
                <a:cubicBezTo>
                  <a:pt x="3539" y="68648"/>
                  <a:pt x="-1503" y="47808"/>
                  <a:pt x="0" y="0"/>
                </a:cubicBezTo>
                <a:close/>
              </a:path>
            </a:pathLst>
          </a:custGeom>
          <a:solidFill>
            <a:srgbClr val="60A6CA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734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1888" y="274751"/>
            <a:ext cx="9144000" cy="1128400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have we learned?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184" y="1719072"/>
            <a:ext cx="11267904" cy="4936629"/>
          </a:xfrm>
        </p:spPr>
        <p:txBody>
          <a:bodyPr>
            <a:normAutofit lnSpcReduction="10000"/>
          </a:bodyPr>
          <a:lstStyle/>
          <a:p>
            <a:pPr algn="l"/>
            <a:endParaRPr lang="en-GB" dirty="0">
              <a:solidFill>
                <a:srgbClr val="FF0000"/>
              </a:solidFill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Prepare signposting information for the meeting but ask questions to ensure you understand the concern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Sometimes it can be very unclear whether or not something is HR or whistleblowing. It’s okay to explore this with the </a:t>
            </a:r>
            <a:r>
              <a:rPr lang="en-GB" sz="28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whistleblowers</a:t>
            </a: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by asking for more information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are unsure about the options, it’s okay to meet or call again once you have found out the information you need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816139-A54C-02A0-CD1B-FA208AD41C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86B4695-73ED-E82D-3EF2-AE00B05EEB8C}"/>
              </a:ext>
            </a:extLst>
          </p:cNvPr>
          <p:cNvCxnSpPr/>
          <p:nvPr/>
        </p:nvCxnSpPr>
        <p:spPr>
          <a:xfrm>
            <a:off x="0" y="1690688"/>
            <a:ext cx="12192000" cy="0"/>
          </a:xfrm>
          <a:prstGeom prst="line">
            <a:avLst/>
          </a:prstGeom>
          <a:ln w="38100">
            <a:solidFill>
              <a:srgbClr val="96789E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9753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4375" y="293039"/>
            <a:ext cx="9144000" cy="1091824"/>
          </a:xfrm>
        </p:spPr>
        <p:txBody>
          <a:bodyPr>
            <a:normAutofit/>
          </a:bodyPr>
          <a:lstStyle/>
          <a:p>
            <a:pPr algn="l"/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we know so far?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05701A5-BFED-8AF2-AB6A-65B0649E35C4}"/>
              </a:ext>
            </a:extLst>
          </p:cNvPr>
          <p:cNvSpPr txBox="1">
            <a:spLocks/>
          </p:cNvSpPr>
          <p:nvPr/>
        </p:nvSpPr>
        <p:spPr>
          <a:xfrm>
            <a:off x="485184" y="3962206"/>
            <a:ext cx="11975690" cy="3120020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70000"/>
              </a:lnSpc>
            </a:pPr>
            <a:endParaRPr lang="en-GB" sz="2800" dirty="0">
              <a:solidFill>
                <a:srgbClr val="60A6C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A38CF4-AF7A-3317-89B9-9D3B1F880C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8109155-8651-2F03-2CBD-ECDD4DAF03FF}"/>
              </a:ext>
            </a:extLst>
          </p:cNvPr>
          <p:cNvCxnSpPr/>
          <p:nvPr/>
        </p:nvCxnSpPr>
        <p:spPr>
          <a:xfrm>
            <a:off x="0" y="1690688"/>
            <a:ext cx="12192000" cy="0"/>
          </a:xfrm>
          <a:prstGeom prst="line">
            <a:avLst/>
          </a:prstGeom>
          <a:ln w="38100">
            <a:solidFill>
              <a:srgbClr val="96789E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63B9F4F-3C5A-9EF6-1170-6D9BF9F3FC2A}"/>
              </a:ext>
            </a:extLst>
          </p:cNvPr>
          <p:cNvSpPr txBox="1"/>
          <p:nvPr/>
        </p:nvSpPr>
        <p:spPr>
          <a:xfrm>
            <a:off x="356352" y="2102481"/>
            <a:ext cx="5603277" cy="4136517"/>
          </a:xfrm>
          <a:prstGeom prst="rect">
            <a:avLst/>
          </a:prstGeom>
          <a:solidFill>
            <a:schemeClr val="accent2"/>
          </a:solidFill>
          <a:ln w="101600" cmpd="sng">
            <a:solidFill>
              <a:srgbClr val="60A6CA"/>
            </a:solidFill>
          </a:ln>
        </p:spPr>
        <p:txBody>
          <a:bodyPr wrap="square" rtlCol="0">
            <a:noAutofit/>
          </a:bodyPr>
          <a:lstStyle/>
          <a:p>
            <a:pPr algn="l">
              <a:lnSpc>
                <a:spcPct val="170000"/>
              </a:lnSpc>
            </a:pP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Concern:</a:t>
            </a:r>
          </a:p>
          <a:p>
            <a:pPr marL="457200" indent="-4572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Culture of racism impacting on staff 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5830E23-B4AC-1DB7-D972-E009579B483C}"/>
              </a:ext>
            </a:extLst>
          </p:cNvPr>
          <p:cNvSpPr txBox="1"/>
          <p:nvPr/>
        </p:nvSpPr>
        <p:spPr>
          <a:xfrm>
            <a:off x="6372604" y="2102481"/>
            <a:ext cx="5407559" cy="4136517"/>
          </a:xfrm>
          <a:prstGeom prst="rect">
            <a:avLst/>
          </a:prstGeom>
          <a:solidFill>
            <a:srgbClr val="96789E"/>
          </a:solidFill>
          <a:ln w="101600" cmpd="sng">
            <a:solidFill>
              <a:srgbClr val="96789E"/>
            </a:solidFill>
          </a:ln>
        </p:spPr>
        <p:txBody>
          <a:bodyPr wrap="square" rtlCol="0">
            <a:spAutoFit/>
          </a:bodyPr>
          <a:lstStyle/>
          <a:p>
            <a:pPr algn="l">
              <a:lnSpc>
                <a:spcPct val="170000"/>
              </a:lnSpc>
            </a:pP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Whistleblowers</a:t>
            </a: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NHS employees</a:t>
            </a:r>
          </a:p>
          <a:p>
            <a:pPr marL="34290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witnessed and/or experienced racism</a:t>
            </a:r>
          </a:p>
          <a:p>
            <a:pPr marL="34290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 the issues are widespread</a:t>
            </a:r>
          </a:p>
          <a:p>
            <a:pPr marL="34290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scared to raise individually</a:t>
            </a:r>
          </a:p>
          <a:p>
            <a:endParaRPr lang="en-GB" dirty="0">
              <a:solidFill>
                <a:srgbClr val="0F2D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510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48601" y="280847"/>
            <a:ext cx="9144000" cy="1116208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– part two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352" y="2212380"/>
            <a:ext cx="10283675" cy="4443320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your first thoughts? Do these concerns meet the whistleblowing definition?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think signposting to HR is appropriate?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need to ask for advice or look for further information?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A8C79B-A01E-CB74-CDEC-2C19D6955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DFC3331-3C6E-DABC-E5ED-83AFD67F8691}"/>
              </a:ext>
            </a:extLst>
          </p:cNvPr>
          <p:cNvCxnSpPr/>
          <p:nvPr/>
        </p:nvCxnSpPr>
        <p:spPr>
          <a:xfrm>
            <a:off x="0" y="1690688"/>
            <a:ext cx="12192000" cy="0"/>
          </a:xfrm>
          <a:prstGeom prst="line">
            <a:avLst/>
          </a:prstGeom>
          <a:ln w="38100">
            <a:solidFill>
              <a:srgbClr val="96789E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6951C5A4-5EC6-48C1-9698-6F60EF3420C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7816" y="2810205"/>
            <a:ext cx="3247671" cy="3247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233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73640"/>
            <a:ext cx="9144000" cy="155512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happened?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382B588-9A98-6FCA-CBFD-63F9F0A19E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sp>
        <p:nvSpPr>
          <p:cNvPr id="6" name="sketch line">
            <a:extLst>
              <a:ext uri="{FF2B5EF4-FFF2-40B4-BE49-F238E27FC236}">
                <a16:creationId xmlns:a16="http://schemas.microsoft.com/office/drawing/2014/main" id="{BC03640F-EA49-D381-E4AC-FE7C49D860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5174" y="4028761"/>
            <a:ext cx="5761651" cy="117938"/>
          </a:xfrm>
          <a:custGeom>
            <a:avLst/>
            <a:gdLst>
              <a:gd name="connsiteX0" fmla="*/ 0 w 5761651"/>
              <a:gd name="connsiteY0" fmla="*/ 0 h 117938"/>
              <a:gd name="connsiteX1" fmla="*/ 524950 w 5761651"/>
              <a:gd name="connsiteY1" fmla="*/ 0 h 117938"/>
              <a:gd name="connsiteX2" fmla="*/ 1049901 w 5761651"/>
              <a:gd name="connsiteY2" fmla="*/ 0 h 117938"/>
              <a:gd name="connsiteX3" fmla="*/ 1747701 w 5761651"/>
              <a:gd name="connsiteY3" fmla="*/ 0 h 117938"/>
              <a:gd name="connsiteX4" fmla="*/ 2445501 w 5761651"/>
              <a:gd name="connsiteY4" fmla="*/ 0 h 117938"/>
              <a:gd name="connsiteX5" fmla="*/ 3028068 w 5761651"/>
              <a:gd name="connsiteY5" fmla="*/ 0 h 117938"/>
              <a:gd name="connsiteX6" fmla="*/ 3553018 w 5761651"/>
              <a:gd name="connsiteY6" fmla="*/ 0 h 117938"/>
              <a:gd name="connsiteX7" fmla="*/ 4077969 w 5761651"/>
              <a:gd name="connsiteY7" fmla="*/ 0 h 117938"/>
              <a:gd name="connsiteX8" fmla="*/ 4545302 w 5761651"/>
              <a:gd name="connsiteY8" fmla="*/ 0 h 117938"/>
              <a:gd name="connsiteX9" fmla="*/ 5761651 w 5761651"/>
              <a:gd name="connsiteY9" fmla="*/ 0 h 117938"/>
              <a:gd name="connsiteX10" fmla="*/ 5761651 w 5761651"/>
              <a:gd name="connsiteY10" fmla="*/ 117938 h 117938"/>
              <a:gd name="connsiteX11" fmla="*/ 5179084 w 5761651"/>
              <a:gd name="connsiteY11" fmla="*/ 117938 h 117938"/>
              <a:gd name="connsiteX12" fmla="*/ 4596517 w 5761651"/>
              <a:gd name="connsiteY12" fmla="*/ 117938 h 117938"/>
              <a:gd name="connsiteX13" fmla="*/ 4013950 w 5761651"/>
              <a:gd name="connsiteY13" fmla="*/ 117938 h 117938"/>
              <a:gd name="connsiteX14" fmla="*/ 3373767 w 5761651"/>
              <a:gd name="connsiteY14" fmla="*/ 117938 h 117938"/>
              <a:gd name="connsiteX15" fmla="*/ 2675967 w 5761651"/>
              <a:gd name="connsiteY15" fmla="*/ 117938 h 117938"/>
              <a:gd name="connsiteX16" fmla="*/ 2208633 w 5761651"/>
              <a:gd name="connsiteY16" fmla="*/ 117938 h 117938"/>
              <a:gd name="connsiteX17" fmla="*/ 1741299 w 5761651"/>
              <a:gd name="connsiteY17" fmla="*/ 117938 h 117938"/>
              <a:gd name="connsiteX18" fmla="*/ 1273965 w 5761651"/>
              <a:gd name="connsiteY18" fmla="*/ 117938 h 117938"/>
              <a:gd name="connsiteX19" fmla="*/ 749015 w 5761651"/>
              <a:gd name="connsiteY19" fmla="*/ 117938 h 117938"/>
              <a:gd name="connsiteX20" fmla="*/ 0 w 5761651"/>
              <a:gd name="connsiteY20" fmla="*/ 117938 h 117938"/>
              <a:gd name="connsiteX21" fmla="*/ 0 w 5761651"/>
              <a:gd name="connsiteY21" fmla="*/ 0 h 117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761651" h="117938" fill="none" extrusionOk="0">
                <a:moveTo>
                  <a:pt x="0" y="0"/>
                </a:moveTo>
                <a:cubicBezTo>
                  <a:pt x="184699" y="18404"/>
                  <a:pt x="289123" y="4423"/>
                  <a:pt x="524950" y="0"/>
                </a:cubicBezTo>
                <a:cubicBezTo>
                  <a:pt x="760777" y="-4423"/>
                  <a:pt x="861813" y="-22612"/>
                  <a:pt x="1049901" y="0"/>
                </a:cubicBezTo>
                <a:cubicBezTo>
                  <a:pt x="1237989" y="22612"/>
                  <a:pt x="1424805" y="33462"/>
                  <a:pt x="1747701" y="0"/>
                </a:cubicBezTo>
                <a:cubicBezTo>
                  <a:pt x="2070597" y="-33462"/>
                  <a:pt x="2249880" y="8521"/>
                  <a:pt x="2445501" y="0"/>
                </a:cubicBezTo>
                <a:cubicBezTo>
                  <a:pt x="2641122" y="-8521"/>
                  <a:pt x="2816684" y="-6037"/>
                  <a:pt x="3028068" y="0"/>
                </a:cubicBezTo>
                <a:cubicBezTo>
                  <a:pt x="3239452" y="6037"/>
                  <a:pt x="3423184" y="10621"/>
                  <a:pt x="3553018" y="0"/>
                </a:cubicBezTo>
                <a:cubicBezTo>
                  <a:pt x="3682852" y="-10621"/>
                  <a:pt x="3938012" y="-103"/>
                  <a:pt x="4077969" y="0"/>
                </a:cubicBezTo>
                <a:cubicBezTo>
                  <a:pt x="4217926" y="103"/>
                  <a:pt x="4447842" y="10466"/>
                  <a:pt x="4545302" y="0"/>
                </a:cubicBezTo>
                <a:cubicBezTo>
                  <a:pt x="4642762" y="-10466"/>
                  <a:pt x="5173026" y="-56767"/>
                  <a:pt x="5761651" y="0"/>
                </a:cubicBezTo>
                <a:cubicBezTo>
                  <a:pt x="5766684" y="53421"/>
                  <a:pt x="5763489" y="91517"/>
                  <a:pt x="5761651" y="117938"/>
                </a:cubicBezTo>
                <a:cubicBezTo>
                  <a:pt x="5642185" y="136038"/>
                  <a:pt x="5381734" y="144028"/>
                  <a:pt x="5179084" y="117938"/>
                </a:cubicBezTo>
                <a:cubicBezTo>
                  <a:pt x="4976434" y="91848"/>
                  <a:pt x="4740904" y="126842"/>
                  <a:pt x="4596517" y="117938"/>
                </a:cubicBezTo>
                <a:cubicBezTo>
                  <a:pt x="4452130" y="109034"/>
                  <a:pt x="4215921" y="105664"/>
                  <a:pt x="4013950" y="117938"/>
                </a:cubicBezTo>
                <a:cubicBezTo>
                  <a:pt x="3811979" y="130212"/>
                  <a:pt x="3557860" y="121278"/>
                  <a:pt x="3373767" y="117938"/>
                </a:cubicBezTo>
                <a:cubicBezTo>
                  <a:pt x="3189674" y="114598"/>
                  <a:pt x="2862027" y="123412"/>
                  <a:pt x="2675967" y="117938"/>
                </a:cubicBezTo>
                <a:cubicBezTo>
                  <a:pt x="2489907" y="112464"/>
                  <a:pt x="2358212" y="107057"/>
                  <a:pt x="2208633" y="117938"/>
                </a:cubicBezTo>
                <a:cubicBezTo>
                  <a:pt x="2059054" y="128819"/>
                  <a:pt x="1909845" y="99386"/>
                  <a:pt x="1741299" y="117938"/>
                </a:cubicBezTo>
                <a:cubicBezTo>
                  <a:pt x="1572753" y="136490"/>
                  <a:pt x="1377061" y="131386"/>
                  <a:pt x="1273965" y="117938"/>
                </a:cubicBezTo>
                <a:cubicBezTo>
                  <a:pt x="1170869" y="104490"/>
                  <a:pt x="889056" y="119631"/>
                  <a:pt x="749015" y="117938"/>
                </a:cubicBezTo>
                <a:cubicBezTo>
                  <a:pt x="608974" y="116246"/>
                  <a:pt x="255605" y="152886"/>
                  <a:pt x="0" y="117938"/>
                </a:cubicBezTo>
                <a:cubicBezTo>
                  <a:pt x="-1349" y="65247"/>
                  <a:pt x="-454" y="34925"/>
                  <a:pt x="0" y="0"/>
                </a:cubicBezTo>
                <a:close/>
              </a:path>
              <a:path w="5761651" h="117938" stroke="0" extrusionOk="0">
                <a:moveTo>
                  <a:pt x="0" y="0"/>
                </a:moveTo>
                <a:cubicBezTo>
                  <a:pt x="132185" y="-18379"/>
                  <a:pt x="335071" y="3744"/>
                  <a:pt x="524950" y="0"/>
                </a:cubicBezTo>
                <a:cubicBezTo>
                  <a:pt x="714829" y="-3744"/>
                  <a:pt x="867421" y="2060"/>
                  <a:pt x="992284" y="0"/>
                </a:cubicBezTo>
                <a:cubicBezTo>
                  <a:pt x="1117147" y="-2060"/>
                  <a:pt x="1359792" y="-18350"/>
                  <a:pt x="1517235" y="0"/>
                </a:cubicBezTo>
                <a:cubicBezTo>
                  <a:pt x="1674678" y="18350"/>
                  <a:pt x="1966700" y="18651"/>
                  <a:pt x="2157418" y="0"/>
                </a:cubicBezTo>
                <a:cubicBezTo>
                  <a:pt x="2348136" y="-18651"/>
                  <a:pt x="2639202" y="3398"/>
                  <a:pt x="2855218" y="0"/>
                </a:cubicBezTo>
                <a:cubicBezTo>
                  <a:pt x="3071234" y="-3398"/>
                  <a:pt x="3333545" y="-20206"/>
                  <a:pt x="3610635" y="0"/>
                </a:cubicBezTo>
                <a:cubicBezTo>
                  <a:pt x="3887725" y="20206"/>
                  <a:pt x="4080246" y="29595"/>
                  <a:pt x="4366051" y="0"/>
                </a:cubicBezTo>
                <a:cubicBezTo>
                  <a:pt x="4651856" y="-29595"/>
                  <a:pt x="4736349" y="3118"/>
                  <a:pt x="4948618" y="0"/>
                </a:cubicBezTo>
                <a:cubicBezTo>
                  <a:pt x="5160887" y="-3118"/>
                  <a:pt x="5507520" y="39499"/>
                  <a:pt x="5761651" y="0"/>
                </a:cubicBezTo>
                <a:cubicBezTo>
                  <a:pt x="5764771" y="26892"/>
                  <a:pt x="5765952" y="75560"/>
                  <a:pt x="5761651" y="117938"/>
                </a:cubicBezTo>
                <a:cubicBezTo>
                  <a:pt x="5577069" y="128724"/>
                  <a:pt x="5408855" y="129599"/>
                  <a:pt x="5294317" y="117938"/>
                </a:cubicBezTo>
                <a:cubicBezTo>
                  <a:pt x="5179779" y="106277"/>
                  <a:pt x="4921866" y="123191"/>
                  <a:pt x="4826983" y="117938"/>
                </a:cubicBezTo>
                <a:cubicBezTo>
                  <a:pt x="4732100" y="112685"/>
                  <a:pt x="4364335" y="148115"/>
                  <a:pt x="4129183" y="117938"/>
                </a:cubicBezTo>
                <a:cubicBezTo>
                  <a:pt x="3894031" y="87761"/>
                  <a:pt x="3671182" y="123700"/>
                  <a:pt x="3546616" y="117938"/>
                </a:cubicBezTo>
                <a:cubicBezTo>
                  <a:pt x="3422050" y="112176"/>
                  <a:pt x="3159284" y="98792"/>
                  <a:pt x="2964049" y="117938"/>
                </a:cubicBezTo>
                <a:cubicBezTo>
                  <a:pt x="2768814" y="137084"/>
                  <a:pt x="2478371" y="122705"/>
                  <a:pt x="2208633" y="117938"/>
                </a:cubicBezTo>
                <a:cubicBezTo>
                  <a:pt x="1938895" y="113171"/>
                  <a:pt x="1869601" y="120694"/>
                  <a:pt x="1683682" y="117938"/>
                </a:cubicBezTo>
                <a:cubicBezTo>
                  <a:pt x="1497763" y="115182"/>
                  <a:pt x="1202776" y="98991"/>
                  <a:pt x="985883" y="117938"/>
                </a:cubicBezTo>
                <a:cubicBezTo>
                  <a:pt x="768990" y="136885"/>
                  <a:pt x="201535" y="109893"/>
                  <a:pt x="0" y="117938"/>
                </a:cubicBezTo>
                <a:cubicBezTo>
                  <a:pt x="3539" y="68648"/>
                  <a:pt x="-1503" y="47808"/>
                  <a:pt x="0" y="0"/>
                </a:cubicBezTo>
                <a:close/>
              </a:path>
            </a:pathLst>
          </a:custGeom>
          <a:solidFill>
            <a:srgbClr val="60A6CA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44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23532" y="274751"/>
            <a:ext cx="9144000" cy="1128400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have we learned?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9CE9BFE-496B-EAC8-C747-60612A2CEB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937" y="1603888"/>
            <a:ext cx="11832126" cy="4936629"/>
          </a:xfrm>
        </p:spPr>
        <p:txBody>
          <a:bodyPr>
            <a:normAutofit lnSpcReduction="10000"/>
          </a:bodyPr>
          <a:lstStyle/>
          <a:p>
            <a:pPr algn="l"/>
            <a:endParaRPr lang="en-GB" dirty="0">
              <a:solidFill>
                <a:srgbClr val="FF0000"/>
              </a:solidFill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contact others for general advice including Confidential Contacts in your own organisation or the network, the INWO advice line and your whistleblowing lead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Groups can raise concerns under the Standards but they need a shared agreement of the issues and the outcomes sought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HR issue (like bullying) can become a whistleblowing concern if there is significant wider impact suggesting a poor speak up culture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B69065A-D4E6-935B-8867-FB7F1FDC12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7F896BA-D832-E755-15A5-D7E9FA465881}"/>
              </a:ext>
            </a:extLst>
          </p:cNvPr>
          <p:cNvCxnSpPr/>
          <p:nvPr/>
        </p:nvCxnSpPr>
        <p:spPr>
          <a:xfrm>
            <a:off x="0" y="1690688"/>
            <a:ext cx="12192000" cy="0"/>
          </a:xfrm>
          <a:prstGeom prst="line">
            <a:avLst/>
          </a:prstGeom>
          <a:ln w="38100">
            <a:solidFill>
              <a:srgbClr val="96789E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1478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rand colou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E3767"/>
      </a:accent1>
      <a:accent2>
        <a:srgbClr val="60A6CA"/>
      </a:accent2>
      <a:accent3>
        <a:srgbClr val="66A9B5"/>
      </a:accent3>
      <a:accent4>
        <a:srgbClr val="96789E"/>
      </a:accent4>
      <a:accent5>
        <a:srgbClr val="9291BA"/>
      </a:accent5>
      <a:accent6>
        <a:srgbClr val="84858A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CDEFF26B41FC4EBE047BA539D8A916" ma:contentTypeVersion="11" ma:contentTypeDescription="Create a new document." ma:contentTypeScope="" ma:versionID="3dc93b613575814bd83e6dfda5580232">
  <xsd:schema xmlns:xsd="http://www.w3.org/2001/XMLSchema" xmlns:xs="http://www.w3.org/2001/XMLSchema" xmlns:p="http://schemas.microsoft.com/office/2006/metadata/properties" xmlns:ns3="04c2ad2a-64ee-43bb-8057-bcc149cdce45" xmlns:ns4="b975cf0e-a5f5-4f76-a7fd-397964997e33" targetNamespace="http://schemas.microsoft.com/office/2006/metadata/properties" ma:root="true" ma:fieldsID="ec95063d8ea027334e66da88f9f5f00a" ns3:_="" ns4:_="">
    <xsd:import namespace="04c2ad2a-64ee-43bb-8057-bcc149cdce45"/>
    <xsd:import namespace="b975cf0e-a5f5-4f76-a7fd-397964997e3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c2ad2a-64ee-43bb-8057-bcc149cdce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75cf0e-a5f5-4f76-a7fd-397964997e3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metadata xmlns="http://www.objective.com/ecm/document/metadata/53D26341A57B383EE0540010E0463CCA" version="1.0.0">
  <systemFields>
    <field name="Objective-Id">
      <value order="0">A42683120</value>
    </field>
    <field name="Objective-Title">
      <value order="0">230224 - CC case study 5 - equalities issues powerpoint</value>
    </field>
    <field name="Objective-Description">
      <value order="0"/>
    </field>
    <field name="Objective-CreationStamp">
      <value order="0">2023-02-24T13:33:34Z</value>
    </field>
    <field name="Objective-IsApproved">
      <value order="0">false</value>
    </field>
    <field name="Objective-IsPublished">
      <value order="0">false</value>
    </field>
    <field name="Objective-DatePublished">
      <value order="0"/>
    </field>
    <field name="Objective-ModificationStamp">
      <value order="0">2023-03-31T12:30:36Z</value>
    </field>
    <field name="Objective-Owner">
      <value order="0">Hillman, Amy A (N320445)</value>
    </field>
    <field name="Objective-Path">
      <value order="0">Objective Global Folder:Scottish Public Services Ombudsman File Plan:Standards External:Sectors - Independent National Whistleblowing Officer Health:Engagement:Resource Pack Project: 2022-2024</value>
    </field>
    <field name="Objective-Parent">
      <value order="0">Resource Pack Project: 2022-2024</value>
    </field>
    <field name="Objective-State">
      <value order="0">Being Drafted</value>
    </field>
    <field name="Objective-VersionId">
      <value order="0">vA64366839</value>
    </field>
    <field name="Objective-Version">
      <value order="0">1.5</value>
    </field>
    <field name="Objective-VersionNumber">
      <value order="0">6</value>
    </field>
    <field name="Objective-VersionComment">
      <value order="0"/>
    </field>
    <field name="Objective-FileNumber">
      <value order="0">BUSPROC/9572</value>
    </field>
    <field name="Objective-Classification">
      <value order="0">OFFICIAL</value>
    </field>
    <field name="Objective-Caveats">
      <value order="0">Caveat for Scottish Public Services Ombudsman</value>
    </field>
  </systemFields>
  <catalogues>
    <catalogue name="Document Type Catalogue" type="type" ori="id:cA35">
      <field name="Objective-Date of Original">
        <value order="0"/>
      </field>
      <field name="Objective-Date Received">
        <value order="0"/>
      </field>
      <field name="Objective-SG Web Publication - Category">
        <value order="0"/>
      </field>
      <field name="Objective-SG Web Publication - Category 2 Classification">
        <value order="0"/>
      </field>
      <field name="Objective-Connect Creator">
        <value order="0"/>
      </field>
      <field name="Objective-Required Redaction">
        <value order="0"/>
      </field>
    </catalogue>
  </catalogues>
</metadat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36A4060-D830-4573-B51F-5AD6DD71D2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c2ad2a-64ee-43bb-8057-bcc149cdce45"/>
    <ds:schemaRef ds:uri="b975cf0e-a5f5-4f76-a7fd-397964997e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53D26341A57B383EE0540010E0463CCA"/>
  </ds:schemaRefs>
</ds:datastoreItem>
</file>

<file path=customXml/itemProps3.xml><?xml version="1.0" encoding="utf-8"?>
<ds:datastoreItem xmlns:ds="http://schemas.openxmlformats.org/officeDocument/2006/customXml" ds:itemID="{05B9F13C-81B7-43A4-914E-F88F04C7DDB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8D61332-6F39-4243-983D-E87687353F32}">
  <ds:schemaRefs>
    <ds:schemaRef ds:uri="04c2ad2a-64ee-43bb-8057-bcc149cdce45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b975cf0e-a5f5-4f76-a7fd-397964997e3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493</Words>
  <Application>Microsoft Office PowerPoint</Application>
  <PresentationFormat>Widescreen</PresentationFormat>
  <Paragraphs>58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Confidential Contact  Case Study Session</vt:lpstr>
      <vt:lpstr>You have mail!</vt:lpstr>
      <vt:lpstr>Discussion – part one</vt:lpstr>
      <vt:lpstr>What happened?</vt:lpstr>
      <vt:lpstr>What have we learned?</vt:lpstr>
      <vt:lpstr>What do we know so far?</vt:lpstr>
      <vt:lpstr>Discussion – part two</vt:lpstr>
      <vt:lpstr>What happened?</vt:lpstr>
      <vt:lpstr>What have we learned?</vt:lpstr>
      <vt:lpstr>What has been agreed</vt:lpstr>
      <vt:lpstr>Discussion – part three</vt:lpstr>
      <vt:lpstr>Thank you </vt:lpstr>
    </vt:vector>
  </TitlesOfParts>
  <Company>Scottish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trust and transparency webinar</dc:title>
  <dc:creator>Holmyard M (Mike)</dc:creator>
  <cp:lastModifiedBy>Laura Kilpatrick</cp:lastModifiedBy>
  <cp:revision>11</cp:revision>
  <dcterms:created xsi:type="dcterms:W3CDTF">2022-09-30T11:49:26Z</dcterms:created>
  <dcterms:modified xsi:type="dcterms:W3CDTF">2023-04-03T15:32:30Z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0x01010053CDEFF26B41FC4EBE047BA539D8A916</vt:lpwstr>
  </property>
  <property fmtid="{D5CDD505-2E9C-101B-9397-08002B2CF9AE}" pid="3" name="Objective-Id">
    <vt:lpwstr>A42683120</vt:lpwstr>
  </property>
  <property fmtid="{D5CDD505-2E9C-101B-9397-08002B2CF9AE}" pid="4" name="Objective-Title">
    <vt:lpwstr>230224 - CC case study 5 - equalities issues powerpoint</vt:lpwstr>
  </property>
  <property fmtid="{D5CDD505-2E9C-101B-9397-08002B2CF9AE}" pid="5" name="Objective-Description">
    <vt:lpwstr/>
  </property>
  <property fmtid="{D5CDD505-2E9C-101B-9397-08002B2CF9AE}" pid="6" name="Objective-CreationStamp">
    <vt:filetime>2023-02-24T13:33:34Z</vt:filetime>
  </property>
  <property fmtid="{D5CDD505-2E9C-101B-9397-08002B2CF9AE}" pid="7" name="Objective-IsApproved">
    <vt:bool>false</vt:bool>
  </property>
  <property fmtid="{D5CDD505-2E9C-101B-9397-08002B2CF9AE}" pid="8" name="Objective-IsPublished">
    <vt:bool>false</vt:bool>
  </property>
  <property fmtid="{D5CDD505-2E9C-101B-9397-08002B2CF9AE}" pid="9" name="Objective-DatePublished">
    <vt:lpwstr/>
  </property>
  <property fmtid="{D5CDD505-2E9C-101B-9397-08002B2CF9AE}" pid="10" name="Objective-ModificationStamp">
    <vt:filetime>2023-03-31T12:30:36Z</vt:filetime>
  </property>
  <property fmtid="{D5CDD505-2E9C-101B-9397-08002B2CF9AE}" pid="11" name="Objective-Owner">
    <vt:lpwstr>Hillman, Amy A (N320445)</vt:lpwstr>
  </property>
  <property fmtid="{D5CDD505-2E9C-101B-9397-08002B2CF9AE}" pid="12" name="Objective-Path">
    <vt:lpwstr>Objective Global Folder:Scottish Public Services Ombudsman File Plan:Standards External:Sectors - Independent National Whistleblowing Officer Health:Engagement:Resource Pack Project: 2022-2024</vt:lpwstr>
  </property>
  <property fmtid="{D5CDD505-2E9C-101B-9397-08002B2CF9AE}" pid="13" name="Objective-Parent">
    <vt:lpwstr>Resource Pack Project: 2022-2024</vt:lpwstr>
  </property>
  <property fmtid="{D5CDD505-2E9C-101B-9397-08002B2CF9AE}" pid="14" name="Objective-State">
    <vt:lpwstr>Being Drafted</vt:lpwstr>
  </property>
  <property fmtid="{D5CDD505-2E9C-101B-9397-08002B2CF9AE}" pid="15" name="Objective-VersionId">
    <vt:lpwstr>vA64366839</vt:lpwstr>
  </property>
  <property fmtid="{D5CDD505-2E9C-101B-9397-08002B2CF9AE}" pid="16" name="Objective-Version">
    <vt:lpwstr>1.5</vt:lpwstr>
  </property>
  <property fmtid="{D5CDD505-2E9C-101B-9397-08002B2CF9AE}" pid="17" name="Objective-VersionNumber">
    <vt:r8>6</vt:r8>
  </property>
  <property fmtid="{D5CDD505-2E9C-101B-9397-08002B2CF9AE}" pid="18" name="Objective-VersionComment">
    <vt:lpwstr/>
  </property>
  <property fmtid="{D5CDD505-2E9C-101B-9397-08002B2CF9AE}" pid="19" name="Objective-FileNumber">
    <vt:lpwstr>BUSPROC/9572</vt:lpwstr>
  </property>
  <property fmtid="{D5CDD505-2E9C-101B-9397-08002B2CF9AE}" pid="20" name="Objective-Classification">
    <vt:lpwstr>OFFICIAL</vt:lpwstr>
  </property>
  <property fmtid="{D5CDD505-2E9C-101B-9397-08002B2CF9AE}" pid="21" name="Objective-Caveats">
    <vt:lpwstr>Caveat for Scottish Public Services Ombudsman</vt:lpwstr>
  </property>
  <property fmtid="{D5CDD505-2E9C-101B-9397-08002B2CF9AE}" pid="22" name="Objective-Date of Original">
    <vt:lpwstr/>
  </property>
  <property fmtid="{D5CDD505-2E9C-101B-9397-08002B2CF9AE}" pid="23" name="Objective-Date Received">
    <vt:lpwstr/>
  </property>
  <property fmtid="{D5CDD505-2E9C-101B-9397-08002B2CF9AE}" pid="24" name="Objective-SG Web Publication - Category">
    <vt:lpwstr/>
  </property>
  <property fmtid="{D5CDD505-2E9C-101B-9397-08002B2CF9AE}" pid="25" name="Objective-SG Web Publication - Category 2 Classification">
    <vt:lpwstr/>
  </property>
  <property fmtid="{D5CDD505-2E9C-101B-9397-08002B2CF9AE}" pid="26" name="Objective-Connect Creator">
    <vt:lpwstr/>
  </property>
  <property fmtid="{D5CDD505-2E9C-101B-9397-08002B2CF9AE}" pid="27" name="Objective-Required Redaction">
    <vt:lpwstr/>
  </property>
</Properties>
</file>